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 id="2147483686" r:id="rId3"/>
  </p:sldMasterIdLst>
  <p:notesMasterIdLst>
    <p:notesMasterId r:id="rId32"/>
  </p:notesMasterIdLst>
  <p:sldIdLst>
    <p:sldId id="256" r:id="rId4"/>
    <p:sldId id="257" r:id="rId5"/>
    <p:sldId id="292" r:id="rId6"/>
    <p:sldId id="293" r:id="rId7"/>
    <p:sldId id="294" r:id="rId8"/>
    <p:sldId id="295" r:id="rId9"/>
    <p:sldId id="296" r:id="rId10"/>
    <p:sldId id="314" r:id="rId11"/>
    <p:sldId id="315" r:id="rId12"/>
    <p:sldId id="297" r:id="rId13"/>
    <p:sldId id="324" r:id="rId14"/>
    <p:sldId id="325" r:id="rId15"/>
    <p:sldId id="316" r:id="rId16"/>
    <p:sldId id="319" r:id="rId17"/>
    <p:sldId id="320" r:id="rId18"/>
    <p:sldId id="321" r:id="rId19"/>
    <p:sldId id="322" r:id="rId20"/>
    <p:sldId id="323" r:id="rId21"/>
    <p:sldId id="260" r:id="rId22"/>
    <p:sldId id="264" r:id="rId23"/>
    <p:sldId id="282" r:id="rId24"/>
    <p:sldId id="287" r:id="rId25"/>
    <p:sldId id="298" r:id="rId26"/>
    <p:sldId id="290" r:id="rId27"/>
    <p:sldId id="299" r:id="rId28"/>
    <p:sldId id="317" r:id="rId29"/>
    <p:sldId id="318" r:id="rId30"/>
    <p:sldId id="2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62" autoAdjust="0"/>
    <p:restoredTop sz="94434" autoAdjust="0"/>
  </p:normalViewPr>
  <p:slideViewPr>
    <p:cSldViewPr snapToGrid="0">
      <p:cViewPr varScale="1">
        <p:scale>
          <a:sx n="74" d="100"/>
          <a:sy n="74"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9C193-85B5-4E95-9049-7F286D92AAFB}" type="datetimeFigureOut">
              <a:rPr lang="es-PE" smtClean="0"/>
              <a:t>26/09/2018</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4BE61-F99F-4F26-9502-26D8917165A2}" type="slidenum">
              <a:rPr lang="es-PE" smtClean="0"/>
              <a:t>‹Nº›</a:t>
            </a:fld>
            <a:endParaRPr lang="es-PE"/>
          </a:p>
        </p:txBody>
      </p:sp>
    </p:spTree>
    <p:extLst>
      <p:ext uri="{BB962C8B-B14F-4D97-AF65-F5344CB8AC3E}">
        <p14:creationId xmlns:p14="http://schemas.microsoft.com/office/powerpoint/2010/main" val="4286211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8414BE61-F99F-4F26-9502-26D8917165A2}" type="slidenum">
              <a:rPr lang="es-PE" smtClean="0"/>
              <a:t>1</a:t>
            </a:fld>
            <a:endParaRPr lang="es-PE"/>
          </a:p>
        </p:txBody>
      </p:sp>
    </p:spTree>
    <p:extLst>
      <p:ext uri="{BB962C8B-B14F-4D97-AF65-F5344CB8AC3E}">
        <p14:creationId xmlns:p14="http://schemas.microsoft.com/office/powerpoint/2010/main" val="233032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8414BE61-F99F-4F26-9502-26D8917165A2}" type="slidenum">
              <a:rPr lang="es-PE" smtClean="0"/>
              <a:t>24</a:t>
            </a:fld>
            <a:endParaRPr lang="es-PE"/>
          </a:p>
        </p:txBody>
      </p:sp>
    </p:spTree>
    <p:extLst>
      <p:ext uri="{BB962C8B-B14F-4D97-AF65-F5344CB8AC3E}">
        <p14:creationId xmlns:p14="http://schemas.microsoft.com/office/powerpoint/2010/main" val="621209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8"/>
          <p:cNvGrpSpPr>
            <a:grpSpLocks/>
          </p:cNvGrpSpPr>
          <p:nvPr/>
        </p:nvGrpSpPr>
        <p:grpSpPr bwMode="auto">
          <a:xfrm>
            <a:off x="546100" y="-4763"/>
            <a:ext cx="5014913" cy="6862763"/>
            <a:chOff x="2928938" y="-4763"/>
            <a:chExt cx="5014912" cy="6862763"/>
          </a:xfrm>
        </p:grpSpPr>
        <p:sp>
          <p:nvSpPr>
            <p:cNvPr id="5" name="Freeform 6"/>
            <p:cNvSpPr>
              <a:spLocks noChangeArrowheads="1"/>
            </p:cNvSpPr>
            <p:nvPr/>
          </p:nvSpPr>
          <p:spPr bwMode="auto">
            <a:xfrm>
              <a:off x="3367088" y="-4763"/>
              <a:ext cx="1063625" cy="2782888"/>
            </a:xfrm>
            <a:custGeom>
              <a:avLst/>
              <a:gdLst>
                <a:gd name="T0" fmla="*/ 0 w 670"/>
                <a:gd name="T1" fmla="*/ 0 h 1753"/>
                <a:gd name="T2" fmla="*/ 670 w 670"/>
                <a:gd name="T3" fmla="*/ 1753 h 1753"/>
              </a:gdLst>
              <a:ahLst/>
              <a:cxnLst/>
              <a:rect l="T0" t="T1" r="T2" b="T3"/>
              <a:pathLst>
                <a:path w="670" h="1753">
                  <a:moveTo>
                    <a:pt x="0" y="1696"/>
                  </a:moveTo>
                  <a:lnTo>
                    <a:pt x="225" y="1753"/>
                  </a:lnTo>
                  <a:lnTo>
                    <a:pt x="670" y="0"/>
                  </a:lnTo>
                  <a:lnTo>
                    <a:pt x="430" y="0"/>
                  </a:lnTo>
                  <a:lnTo>
                    <a:pt x="0" y="1696"/>
                  </a:lnTo>
                  <a:close/>
                </a:path>
              </a:pathLst>
            </a:custGeom>
            <a:solidFill>
              <a:schemeClr val="accent1"/>
            </a:solidFill>
            <a:ln w="9525">
              <a:noFill/>
              <a:miter lim="800000"/>
              <a:headEnd/>
              <a:tailEnd/>
            </a:ln>
          </p:spPr>
          <p:txBody>
            <a:bodyPr/>
            <a:lstStyle/>
            <a:p>
              <a:pPr fontAlgn="base">
                <a:spcBef>
                  <a:spcPct val="0"/>
                </a:spcBef>
                <a:spcAft>
                  <a:spcPct val="0"/>
                </a:spcAft>
                <a:defRPr/>
              </a:pPr>
              <a:endParaRPr lang="es-PE">
                <a:solidFill>
                  <a:prstClr val="black"/>
                </a:solidFill>
                <a:latin typeface="Arial" charset="0"/>
                <a:cs typeface="Arial" charset="0"/>
              </a:endParaRPr>
            </a:p>
          </p:txBody>
        </p:sp>
        <p:sp>
          <p:nvSpPr>
            <p:cNvPr id="6" name="Freeform 7"/>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1" name="Date Placeholder 3"/>
          <p:cNvSpPr>
            <a:spLocks noGrp="1"/>
          </p:cNvSpPr>
          <p:nvPr>
            <p:ph type="dt" sz="half" idx="10"/>
          </p:nvPr>
        </p:nvSpPr>
        <p:spPr/>
        <p:txBody>
          <a:bodyPr/>
          <a:lstStyle>
            <a:lvl1pPr>
              <a:defRPr/>
            </a:lvl1pPr>
          </a:lstStyle>
          <a:p>
            <a:pPr>
              <a:defRPr/>
            </a:pPr>
            <a:fld id="{8FDAB8FD-F669-4EB8-ADD6-11AD5348405F}" type="datetimeFigureOut">
              <a:rPr lang="en-US">
                <a:solidFill>
                  <a:prstClr val="black"/>
                </a:solidFill>
              </a:rPr>
              <a:pPr>
                <a:defRPr/>
              </a:pPr>
              <a:t>9/26/2018</a:t>
            </a:fld>
            <a:endParaRPr lang="en-US">
              <a:solidFill>
                <a:prstClr val="black"/>
              </a:solidFill>
            </a:endParaRPr>
          </a:p>
        </p:txBody>
      </p:sp>
      <p:sp>
        <p:nvSpPr>
          <p:cNvPr id="12" name="Footer Placeholder 4"/>
          <p:cNvSpPr>
            <a:spLocks noGrp="1"/>
          </p:cNvSpPr>
          <p:nvPr>
            <p:ph type="ftr" sz="quarter" idx="11"/>
          </p:nvPr>
        </p:nvSpPr>
        <p:spPr>
          <a:xfrm>
            <a:off x="5332413" y="5883275"/>
            <a:ext cx="4324350" cy="365125"/>
          </a:xfrm>
        </p:spPr>
        <p:txBody>
          <a:bodyPr/>
          <a:lstStyle>
            <a:lvl1pPr>
              <a:defRPr/>
            </a:lvl1pPr>
          </a:lstStyle>
          <a:p>
            <a:pPr>
              <a:defRPr/>
            </a:pPr>
            <a:endParaRPr lang="en-US">
              <a:solidFill>
                <a:prstClr val="black"/>
              </a:solidFill>
            </a:endParaRPr>
          </a:p>
        </p:txBody>
      </p:sp>
      <p:sp>
        <p:nvSpPr>
          <p:cNvPr id="13" name="Slide Number Placeholder 5"/>
          <p:cNvSpPr>
            <a:spLocks noGrp="1"/>
          </p:cNvSpPr>
          <p:nvPr>
            <p:ph type="sldNum" sz="quarter" idx="12"/>
          </p:nvPr>
        </p:nvSpPr>
        <p:spPr/>
        <p:txBody>
          <a:bodyPr/>
          <a:lstStyle>
            <a:lvl1pPr>
              <a:defRPr/>
            </a:lvl1pPr>
          </a:lstStyle>
          <a:p>
            <a:pPr>
              <a:defRPr/>
            </a:pPr>
            <a:fld id="{2D2E2BA4-FAB6-413D-BA61-96093AC0253E}"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783888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EAB8D39-2431-47E6-9287-A1D3296CF67A}"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10952163" y="5867400"/>
            <a:ext cx="550862" cy="365125"/>
          </a:xfrm>
        </p:spPr>
        <p:txBody>
          <a:bodyPr/>
          <a:lstStyle>
            <a:lvl1pPr>
              <a:defRPr/>
            </a:lvl1pPr>
          </a:lstStyle>
          <a:p>
            <a:pPr>
              <a:defRPr/>
            </a:pPr>
            <a:fld id="{D100BA3C-FC8B-46F2-B86B-32F132CB0D9B}"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40599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2E761473-B072-49D8-9BAF-09F110B054D6}"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5FC2218-9A9E-4359-A531-EEF19DD0227E}"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542355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8C1B3E7E-433E-4FA5-B19B-14E32129632D}"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583943C-4532-409A-965C-22A5F6286F86}"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779207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74980351-736D-4D74-8F28-9F2AD17FE485}" type="datetimeFigureOut">
              <a:rPr lang="en-US">
                <a:solidFill>
                  <a:prstClr val="black"/>
                </a:solidFill>
              </a:rPr>
              <a:pPr>
                <a:defRPr/>
              </a:pPr>
              <a:t>9/26/2018</a:t>
            </a:fld>
            <a:endParaRPr lang="en-US">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CC386D8A-092E-43B6-8245-229612303EA2}"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492778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B2312B88-1D37-4B3E-9696-FDE9C45189CA}" type="datetimeFigureOut">
              <a:rPr lang="en-US">
                <a:solidFill>
                  <a:prstClr val="black"/>
                </a:solidFill>
              </a:rPr>
              <a:pPr>
                <a:defRPr/>
              </a:pPr>
              <a:t>9/26/2018</a:t>
            </a:fld>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EE70B0D5-7864-4C50-9315-9B355A7FEB21}"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283895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7CB82E-1F49-410C-9006-408B44275214}" type="datetimeFigureOut">
              <a:rPr lang="en-US">
                <a:solidFill>
                  <a:prstClr val="black"/>
                </a:solidFill>
              </a:rPr>
              <a:pPr>
                <a:defRPr/>
              </a:pPr>
              <a:t>9/26/2018</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0366E26-D0E3-4A70-9A7E-258E047B8490}"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79316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5590D374-ED40-4D1E-BCCA-E6E2808C52BF}"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7D70E8A-E8AB-455D-92A3-3708E631725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386050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B14E6C4B-2578-4512-8179-6E27DCFE8C1A}"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2589EA0-4714-4768-AB64-91174A41F13B}"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305271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275ED9A6-099C-42FE-80A3-84D798F87DEC}"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7045CA-4C6B-4396-BE33-F6C22919EEC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388906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7F5A24C3-F035-475F-AD4C-699E5E1D1E7C}"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3146B63-FC15-4D04-B114-34A8558039EE}"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18107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3"/>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charset="0"/>
              </a:rPr>
              <a:t>“</a:t>
            </a:r>
          </a:p>
        </p:txBody>
      </p:sp>
      <p:sp>
        <p:nvSpPr>
          <p:cNvPr id="6" name="TextBox 14"/>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charset="0"/>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DDD5EEEF-9A5F-4FFD-A4B1-2910400A4AFC}" type="datetimeFigureOut">
              <a:rPr lang="en-US">
                <a:solidFill>
                  <a:prstClr val="black"/>
                </a:solidFill>
              </a:rPr>
              <a:pPr>
                <a:defRPr/>
              </a:pPr>
              <a:t>9/26/2018</a:t>
            </a:fld>
            <a:endParaRPr lang="en-US">
              <a:solidFill>
                <a:prstClr val="black"/>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6"/>
          </p:nvPr>
        </p:nvSpPr>
        <p:spPr/>
        <p:txBody>
          <a:bodyPr/>
          <a:lstStyle>
            <a:lvl1pPr>
              <a:defRPr/>
            </a:lvl1pPr>
          </a:lstStyle>
          <a:p>
            <a:pPr>
              <a:defRPr/>
            </a:pPr>
            <a:fld id="{2FB846CA-920D-433B-A5DE-7208CCD17A42}"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54040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FF41C776-D0CF-471F-A220-CE17DA2A29BC}"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140BAC8-B4CA-4CA0-9650-3AE17BC07AC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425628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13"/>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charset="0"/>
              </a:rPr>
              <a:t>“</a:t>
            </a:r>
          </a:p>
        </p:txBody>
      </p:sp>
      <p:sp>
        <p:nvSpPr>
          <p:cNvPr id="6" name="TextBox 14"/>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charset="0"/>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519C6D9A-7698-4221-8AF1-76C8540ED315}" type="datetimeFigureOut">
              <a:rPr lang="en-US">
                <a:solidFill>
                  <a:prstClr val="black"/>
                </a:solidFill>
              </a:rPr>
              <a:pPr>
                <a:defRPr/>
              </a:pPr>
              <a:t>9/26/2018</a:t>
            </a:fld>
            <a:endParaRPr lang="en-US">
              <a:solidFill>
                <a:prstClr val="black"/>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6"/>
          </p:nvPr>
        </p:nvSpPr>
        <p:spPr/>
        <p:txBody>
          <a:bodyPr/>
          <a:lstStyle>
            <a:lvl1pPr>
              <a:defRPr/>
            </a:lvl1pPr>
          </a:lstStyle>
          <a:p>
            <a:pPr>
              <a:defRPr/>
            </a:pPr>
            <a:fld id="{761E479B-FA13-4766-92D8-CCCEE6EE39B4}"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3160754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rtlCol="0">
            <a:normAutofit/>
          </a:bodyPr>
          <a:lstStyle>
            <a:lvl1pPr>
              <a:defRPr lang="en-US" b="0" dirty="0"/>
            </a:lvl1pPr>
          </a:lstStyle>
          <a:p>
            <a:pPr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rtlCol="0" anchor="b">
            <a:normAutofit/>
          </a:bodyPr>
          <a:lstStyle>
            <a:lvl1pPr>
              <a:buNone/>
              <a:defRPr lang="en-US" sz="2800" b="0" cap="none" dirty="0">
                <a:ln w="3175" cmpd="sng">
                  <a:noFill/>
                </a:ln>
                <a:solidFill>
                  <a:schemeClr val="tx1"/>
                </a:solidFill>
                <a:effectLst/>
              </a:defRPr>
            </a:lvl1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C1C1ED85-AE7F-4220-B7EC-918B2CED9FED}"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pPr>
              <a:defRPr/>
            </a:pPr>
            <a:fld id="{25F182DE-FA62-4C44-9292-0FA86211F7D1}"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4267741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425FF233-4446-44C2-8E54-053260DCC596}"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F94D686-AC26-49D4-974B-7C92AF3D53EA}"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005316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600AF4F-0407-4B37-A9CF-3FFB4FD4328E}"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49FD24D-6D32-4C56-937C-A2F087599B46}"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913229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8"/>
          <p:cNvGrpSpPr>
            <a:grpSpLocks/>
          </p:cNvGrpSpPr>
          <p:nvPr/>
        </p:nvGrpSpPr>
        <p:grpSpPr bwMode="auto">
          <a:xfrm>
            <a:off x="546100" y="-4763"/>
            <a:ext cx="5014913" cy="6862763"/>
            <a:chOff x="2928938" y="-4763"/>
            <a:chExt cx="5014912" cy="6862763"/>
          </a:xfrm>
        </p:grpSpPr>
        <p:sp>
          <p:nvSpPr>
            <p:cNvPr id="5" name="Freeform 6"/>
            <p:cNvSpPr>
              <a:spLocks noChangeArrowheads="1"/>
            </p:cNvSpPr>
            <p:nvPr/>
          </p:nvSpPr>
          <p:spPr bwMode="auto">
            <a:xfrm>
              <a:off x="3367088" y="-4763"/>
              <a:ext cx="1063625" cy="2782888"/>
            </a:xfrm>
            <a:custGeom>
              <a:avLst/>
              <a:gdLst>
                <a:gd name="T0" fmla="*/ 0 w 670"/>
                <a:gd name="T1" fmla="*/ 0 h 1753"/>
                <a:gd name="T2" fmla="*/ 670 w 670"/>
                <a:gd name="T3" fmla="*/ 1753 h 1753"/>
              </a:gdLst>
              <a:ahLst/>
              <a:cxnLst/>
              <a:rect l="T0" t="T1" r="T2" b="T3"/>
              <a:pathLst>
                <a:path w="670" h="1753">
                  <a:moveTo>
                    <a:pt x="0" y="1696"/>
                  </a:moveTo>
                  <a:lnTo>
                    <a:pt x="225" y="1753"/>
                  </a:lnTo>
                  <a:lnTo>
                    <a:pt x="670" y="0"/>
                  </a:lnTo>
                  <a:lnTo>
                    <a:pt x="430" y="0"/>
                  </a:lnTo>
                  <a:lnTo>
                    <a:pt x="0" y="1696"/>
                  </a:lnTo>
                  <a:close/>
                </a:path>
              </a:pathLst>
            </a:custGeom>
            <a:solidFill>
              <a:schemeClr val="accent1"/>
            </a:solidFill>
            <a:ln w="9525">
              <a:noFill/>
              <a:miter lim="800000"/>
              <a:headEnd/>
              <a:tailEnd/>
            </a:ln>
          </p:spPr>
          <p:txBody>
            <a:bodyPr/>
            <a:lstStyle/>
            <a:p>
              <a:pPr fontAlgn="base">
                <a:spcBef>
                  <a:spcPct val="0"/>
                </a:spcBef>
                <a:spcAft>
                  <a:spcPct val="0"/>
                </a:spcAft>
                <a:defRPr/>
              </a:pPr>
              <a:endParaRPr lang="es-PE">
                <a:solidFill>
                  <a:prstClr val="black"/>
                </a:solidFill>
                <a:latin typeface="Arial" charset="0"/>
                <a:cs typeface="Arial" charset="0"/>
              </a:endParaRPr>
            </a:p>
          </p:txBody>
        </p:sp>
        <p:sp>
          <p:nvSpPr>
            <p:cNvPr id="6" name="Freeform 7"/>
            <p:cNvSpPr/>
            <p:nvPr/>
          </p:nvSpPr>
          <p:spPr bwMode="auto">
            <a:xfrm>
              <a:off x="2928938" y="-4763"/>
              <a:ext cx="1035050" cy="2673351"/>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 name="Freeform 9"/>
            <p:cNvSpPr/>
            <p:nvPr/>
          </p:nvSpPr>
          <p:spPr bwMode="auto">
            <a:xfrm>
              <a:off x="2928938" y="2582863"/>
              <a:ext cx="2693987" cy="4275137"/>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 name="Freeform 10"/>
            <p:cNvSpPr/>
            <p:nvPr/>
          </p:nvSpPr>
          <p:spPr bwMode="auto">
            <a:xfrm>
              <a:off x="3371851" y="2692400"/>
              <a:ext cx="3332161"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 name="Freeform 11"/>
            <p:cNvSpPr/>
            <p:nvPr/>
          </p:nvSpPr>
          <p:spPr bwMode="auto">
            <a:xfrm>
              <a:off x="3367088" y="2687638"/>
              <a:ext cx="4576762" cy="4170362"/>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 name="Freeform 12"/>
            <p:cNvSpPr/>
            <p:nvPr/>
          </p:nvSpPr>
          <p:spPr bwMode="auto">
            <a:xfrm>
              <a:off x="2928938" y="2578100"/>
              <a:ext cx="3584574"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1" name="Date Placeholder 3"/>
          <p:cNvSpPr>
            <a:spLocks noGrp="1"/>
          </p:cNvSpPr>
          <p:nvPr>
            <p:ph type="dt" sz="half" idx="10"/>
          </p:nvPr>
        </p:nvSpPr>
        <p:spPr/>
        <p:txBody>
          <a:bodyPr/>
          <a:lstStyle>
            <a:lvl1pPr>
              <a:defRPr/>
            </a:lvl1pPr>
          </a:lstStyle>
          <a:p>
            <a:pPr>
              <a:defRPr/>
            </a:pPr>
            <a:fld id="{8FDAB8FD-F669-4EB8-ADD6-11AD5348405F}" type="datetimeFigureOut">
              <a:rPr lang="en-US">
                <a:solidFill>
                  <a:prstClr val="black"/>
                </a:solidFill>
              </a:rPr>
              <a:pPr>
                <a:defRPr/>
              </a:pPr>
              <a:t>9/26/2018</a:t>
            </a:fld>
            <a:endParaRPr lang="en-US">
              <a:solidFill>
                <a:prstClr val="black"/>
              </a:solidFill>
            </a:endParaRPr>
          </a:p>
        </p:txBody>
      </p:sp>
      <p:sp>
        <p:nvSpPr>
          <p:cNvPr id="12" name="Footer Placeholder 4"/>
          <p:cNvSpPr>
            <a:spLocks noGrp="1"/>
          </p:cNvSpPr>
          <p:nvPr>
            <p:ph type="ftr" sz="quarter" idx="11"/>
          </p:nvPr>
        </p:nvSpPr>
        <p:spPr>
          <a:xfrm>
            <a:off x="5332413" y="5883275"/>
            <a:ext cx="4324350" cy="365125"/>
          </a:xfrm>
        </p:spPr>
        <p:txBody>
          <a:bodyPr/>
          <a:lstStyle>
            <a:lvl1pPr>
              <a:defRPr/>
            </a:lvl1pPr>
          </a:lstStyle>
          <a:p>
            <a:pPr>
              <a:defRPr/>
            </a:pPr>
            <a:endParaRPr lang="en-US">
              <a:solidFill>
                <a:prstClr val="black"/>
              </a:solidFill>
            </a:endParaRPr>
          </a:p>
        </p:txBody>
      </p:sp>
      <p:sp>
        <p:nvSpPr>
          <p:cNvPr id="13" name="Slide Number Placeholder 5"/>
          <p:cNvSpPr>
            <a:spLocks noGrp="1"/>
          </p:cNvSpPr>
          <p:nvPr>
            <p:ph type="sldNum" sz="quarter" idx="12"/>
          </p:nvPr>
        </p:nvSpPr>
        <p:spPr/>
        <p:txBody>
          <a:bodyPr/>
          <a:lstStyle>
            <a:lvl1pPr>
              <a:defRPr/>
            </a:lvl1pPr>
          </a:lstStyle>
          <a:p>
            <a:pPr>
              <a:defRPr/>
            </a:pPr>
            <a:fld id="{2D2E2BA4-FAB6-413D-BA61-96093AC0253E}"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518641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EAB8D39-2431-47E6-9287-A1D3296CF67A}"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10952163" y="5867400"/>
            <a:ext cx="550862" cy="365125"/>
          </a:xfrm>
        </p:spPr>
        <p:txBody>
          <a:bodyPr/>
          <a:lstStyle>
            <a:lvl1pPr>
              <a:defRPr/>
            </a:lvl1pPr>
          </a:lstStyle>
          <a:p>
            <a:pPr>
              <a:defRPr/>
            </a:pPr>
            <a:fld id="{D100BA3C-FC8B-46F2-B86B-32F132CB0D9B}"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025844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2E761473-B072-49D8-9BAF-09F110B054D6}"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5FC2218-9A9E-4359-A531-EEF19DD0227E}"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0203468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8C1B3E7E-433E-4FA5-B19B-14E32129632D}"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583943C-4532-409A-965C-22A5F6286F86}"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444372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74980351-736D-4D74-8F28-9F2AD17FE485}" type="datetimeFigureOut">
              <a:rPr lang="en-US">
                <a:solidFill>
                  <a:prstClr val="black"/>
                </a:solidFill>
              </a:rPr>
              <a:pPr>
                <a:defRPr/>
              </a:pPr>
              <a:t>9/26/2018</a:t>
            </a:fld>
            <a:endParaRPr lang="en-US">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2"/>
          </p:nvPr>
        </p:nvSpPr>
        <p:spPr/>
        <p:txBody>
          <a:bodyPr/>
          <a:lstStyle>
            <a:lvl1pPr>
              <a:defRPr/>
            </a:lvl1pPr>
          </a:lstStyle>
          <a:p>
            <a:pPr>
              <a:defRPr/>
            </a:pPr>
            <a:fld id="{CC386D8A-092E-43B6-8245-229612303EA2}"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88423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B2312B88-1D37-4B3E-9696-FDE9C45189CA}" type="datetimeFigureOut">
              <a:rPr lang="en-US">
                <a:solidFill>
                  <a:prstClr val="black"/>
                </a:solidFill>
              </a:rPr>
              <a:pPr>
                <a:defRPr/>
              </a:pPr>
              <a:t>9/26/2018</a:t>
            </a:fld>
            <a:endParaRPr lang="en-US">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EE70B0D5-7864-4C50-9315-9B355A7FEB21}"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303833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7CB82E-1F49-410C-9006-408B44275214}" type="datetimeFigureOut">
              <a:rPr lang="en-US">
                <a:solidFill>
                  <a:prstClr val="black"/>
                </a:solidFill>
              </a:rPr>
              <a:pPr>
                <a:defRPr/>
              </a:pPr>
              <a:t>9/26/2018</a:t>
            </a:fld>
            <a:endParaRPr lang="en-US">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5"/>
          <p:cNvSpPr>
            <a:spLocks noGrp="1"/>
          </p:cNvSpPr>
          <p:nvPr>
            <p:ph type="sldNum" sz="quarter" idx="12"/>
          </p:nvPr>
        </p:nvSpPr>
        <p:spPr/>
        <p:txBody>
          <a:bodyPr/>
          <a:lstStyle>
            <a:lvl1pPr>
              <a:defRPr/>
            </a:lvl1pPr>
          </a:lstStyle>
          <a:p>
            <a:pPr>
              <a:defRPr/>
            </a:pPr>
            <a:fld id="{E0366E26-D0E3-4A70-9A7E-258E047B8490}"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881192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5590D374-ED40-4D1E-BCCA-E6E2808C52BF}"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7D70E8A-E8AB-455D-92A3-3708E631725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790247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B14E6C4B-2578-4512-8179-6E27DCFE8C1A}"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F2589EA0-4714-4768-AB64-91174A41F13B}"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888959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275ED9A6-099C-42FE-80A3-84D798F87DEC}"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C07045CA-4C6B-4396-BE33-F6C22919EEC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963777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7F5A24C3-F035-475F-AD4C-699E5E1D1E7C}"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3146B63-FC15-4D04-B114-34A8558039EE}"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033253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3"/>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charset="0"/>
              </a:rPr>
              <a:t>“</a:t>
            </a:r>
          </a:p>
        </p:txBody>
      </p:sp>
      <p:sp>
        <p:nvSpPr>
          <p:cNvPr id="6" name="TextBox 14"/>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charset="0"/>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DDD5EEEF-9A5F-4FFD-A4B1-2910400A4AFC}" type="datetimeFigureOut">
              <a:rPr lang="en-US">
                <a:solidFill>
                  <a:prstClr val="black"/>
                </a:solidFill>
              </a:rPr>
              <a:pPr>
                <a:defRPr/>
              </a:pPr>
              <a:t>9/26/2018</a:t>
            </a:fld>
            <a:endParaRPr lang="en-US">
              <a:solidFill>
                <a:prstClr val="black"/>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6"/>
          </p:nvPr>
        </p:nvSpPr>
        <p:spPr/>
        <p:txBody>
          <a:bodyPr/>
          <a:lstStyle>
            <a:lvl1pPr>
              <a:defRPr/>
            </a:lvl1pPr>
          </a:lstStyle>
          <a:p>
            <a:pPr>
              <a:defRPr/>
            </a:pPr>
            <a:fld id="{2FB846CA-920D-433B-A5DE-7208CCD17A42}"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608305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FF41C776-D0CF-471F-A220-CE17DA2A29BC}"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140BAC8-B4CA-4CA0-9650-3AE17BC07AC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06490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13"/>
          <p:cNvSpPr txBox="1"/>
          <p:nvPr/>
        </p:nvSpPr>
        <p:spPr>
          <a:xfrm>
            <a:off x="1598613" y="8636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charset="0"/>
              </a:rPr>
              <a:t>“</a:t>
            </a:r>
          </a:p>
        </p:txBody>
      </p:sp>
      <p:sp>
        <p:nvSpPr>
          <p:cNvPr id="6" name="TextBox 14"/>
          <p:cNvSpPr txBox="1"/>
          <p:nvPr/>
        </p:nvSpPr>
        <p:spPr>
          <a:xfrm>
            <a:off x="10893425" y="28194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charset="0"/>
              </a:rPr>
              <a:t>”</a:t>
            </a:r>
          </a:p>
        </p:txBody>
      </p:sp>
      <p:sp>
        <p:nvSpPr>
          <p:cNvPr id="2" name="Title 1"/>
          <p:cNvSpPr>
            <a:spLocks noGrp="1"/>
          </p:cNvSpPr>
          <p:nvPr>
            <p:ph type="title"/>
          </p:nvPr>
        </p:nvSpPr>
        <p:spPr>
          <a:xfrm>
            <a:off x="2208212" y="685800"/>
            <a:ext cx="8990012" cy="2743199"/>
          </a:xfrm>
        </p:spPr>
        <p:txBody>
          <a:bodyP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519C6D9A-7698-4221-8AF1-76C8540ED315}" type="datetimeFigureOut">
              <a:rPr lang="en-US">
                <a:solidFill>
                  <a:prstClr val="black"/>
                </a:solidFill>
              </a:rPr>
              <a:pPr>
                <a:defRPr/>
              </a:pPr>
              <a:t>9/26/2018</a:t>
            </a:fld>
            <a:endParaRPr lang="en-US">
              <a:solidFill>
                <a:prstClr val="black"/>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9" name="Slide Number Placeholder 5"/>
          <p:cNvSpPr>
            <a:spLocks noGrp="1"/>
          </p:cNvSpPr>
          <p:nvPr>
            <p:ph type="sldNum" sz="quarter" idx="16"/>
          </p:nvPr>
        </p:nvSpPr>
        <p:spPr/>
        <p:txBody>
          <a:bodyPr/>
          <a:lstStyle>
            <a:lvl1pPr>
              <a:defRPr/>
            </a:lvl1pPr>
          </a:lstStyle>
          <a:p>
            <a:pPr>
              <a:defRPr/>
            </a:pPr>
            <a:fld id="{761E479B-FA13-4766-92D8-CCCEE6EE39B4}"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7631665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rtlCol="0">
            <a:normAutofit/>
          </a:bodyPr>
          <a:lstStyle>
            <a:lvl1pPr>
              <a:defRPr lang="en-US" b="0" dirty="0"/>
            </a:lvl1pPr>
          </a:lstStyle>
          <a:p>
            <a:pPr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rtlCol="0" anchor="b">
            <a:normAutofit/>
          </a:bodyPr>
          <a:lstStyle>
            <a:lvl1pPr>
              <a:buNone/>
              <a:defRPr lang="en-US" sz="2800" b="0" cap="none" dirty="0">
                <a:ln w="3175" cmpd="sng">
                  <a:noFill/>
                </a:ln>
                <a:solidFill>
                  <a:schemeClr val="tx1"/>
                </a:solidFill>
                <a:effectLst/>
              </a:defRPr>
            </a:lvl1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C1C1ED85-AE7F-4220-B7EC-918B2CED9FED}" type="datetimeFigureOut">
              <a:rPr lang="en-US">
                <a:solidFill>
                  <a:prstClr val="black"/>
                </a:solidFill>
              </a:rPr>
              <a:pPr>
                <a:defRPr/>
              </a:pPr>
              <a:t>9/26/2018</a:t>
            </a:fld>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a:lvl1pPr>
          </a:lstStyle>
          <a:p>
            <a:pPr>
              <a:defRPr/>
            </a:pPr>
            <a:fld id="{25F182DE-FA62-4C44-9292-0FA86211F7D1}"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340568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425FF233-4446-44C2-8E54-053260DCC596}"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6F94D686-AC26-49D4-974B-7C92AF3D53EA}"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636773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600AF4F-0407-4B37-A9CF-3FFB4FD4328E}"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49FD24D-6D32-4C56-937C-A2F087599B46}"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27014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9/26/2018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0813" y="0"/>
            <a:ext cx="2436812" cy="6858000"/>
            <a:chOff x="1320800" y="0"/>
            <a:chExt cx="2436813" cy="6858001"/>
          </a:xfrm>
        </p:grpSpPr>
        <p:sp>
          <p:nvSpPr>
            <p:cNvPr id="1032" name="Freeform 6"/>
            <p:cNvSpPr>
              <a:spLocks noChangeArrowheads="1"/>
            </p:cNvSpPr>
            <p:nvPr/>
          </p:nvSpPr>
          <p:spPr bwMode="auto">
            <a:xfrm>
              <a:off x="1627187" y="0"/>
              <a:ext cx="1122363" cy="5329239"/>
            </a:xfrm>
            <a:custGeom>
              <a:avLst/>
              <a:gdLst>
                <a:gd name="T0" fmla="*/ 0 w 707"/>
                <a:gd name="T1" fmla="*/ 0 h 3357"/>
                <a:gd name="T2" fmla="*/ 707 w 707"/>
                <a:gd name="T3" fmla="*/ 3357 h 3357"/>
              </a:gdLst>
              <a:ahLst/>
              <a:cxnLst/>
              <a:rect l="T0" t="T1" r="T2" b="T3"/>
              <a:pathLst>
                <a:path w="707" h="3357">
                  <a:moveTo>
                    <a:pt x="0" y="3330"/>
                  </a:moveTo>
                  <a:lnTo>
                    <a:pt x="156" y="3357"/>
                  </a:lnTo>
                  <a:lnTo>
                    <a:pt x="707" y="0"/>
                  </a:lnTo>
                  <a:lnTo>
                    <a:pt x="547" y="0"/>
                  </a:lnTo>
                  <a:lnTo>
                    <a:pt x="0" y="3330"/>
                  </a:lnTo>
                  <a:close/>
                </a:path>
              </a:pathLst>
            </a:custGeom>
            <a:solidFill>
              <a:schemeClr val="accent1"/>
            </a:solidFill>
            <a:ln w="9525">
              <a:noFill/>
              <a:miter lim="800000"/>
              <a:headEnd/>
              <a:tailEnd/>
            </a:ln>
          </p:spPr>
          <p:txBody>
            <a:bodyPr/>
            <a:lstStyle/>
            <a:p>
              <a:pPr fontAlgn="base">
                <a:spcBef>
                  <a:spcPct val="0"/>
                </a:spcBef>
                <a:spcAft>
                  <a:spcPct val="0"/>
                </a:spcAft>
                <a:defRPr/>
              </a:pPr>
              <a:endParaRPr lang="es-PE">
                <a:solidFill>
                  <a:prstClr val="black"/>
                </a:solidFill>
                <a:latin typeface="Arial" charset="0"/>
                <a:cs typeface="Arial" charset="0"/>
              </a:endParaRPr>
            </a:p>
          </p:txBody>
        </p:sp>
        <p:sp>
          <p:nvSpPr>
            <p:cNvPr id="9" name="Freeform 7"/>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1484313" y="685800"/>
            <a:ext cx="100187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8" name="Text Placeholder 2"/>
          <p:cNvSpPr>
            <a:spLocks noGrp="1"/>
          </p:cNvSpPr>
          <p:nvPr>
            <p:ph type="body" idx="1"/>
          </p:nvPr>
        </p:nvSpPr>
        <p:spPr bwMode="auto">
          <a:xfrm>
            <a:off x="1484313" y="2667000"/>
            <a:ext cx="10018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9732963" y="5883275"/>
            <a:ext cx="1143000"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1DC65574-CA52-44F0-A8EB-4258DE2F6B93}"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3"/>
          </p:nvPr>
        </p:nvSpPr>
        <p:spPr>
          <a:xfrm>
            <a:off x="2571750" y="5883275"/>
            <a:ext cx="7085013"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952163" y="5883275"/>
            <a:ext cx="550862"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ADB31303-4C41-460C-BAD7-B4A3617997E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196731257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itchFamily="34" charset="0"/>
        </a:defRPr>
      </a:lvl2pPr>
      <a:lvl3pPr algn="ctr" defTabSz="457200" rtl="0" eaLnBrk="0" fontAlgn="base" hangingPunct="0">
        <a:spcBef>
          <a:spcPct val="0"/>
        </a:spcBef>
        <a:spcAft>
          <a:spcPct val="0"/>
        </a:spcAft>
        <a:defRPr sz="4000">
          <a:solidFill>
            <a:schemeClr val="tx1"/>
          </a:solidFill>
          <a:latin typeface="Corbel" pitchFamily="34" charset="0"/>
        </a:defRPr>
      </a:lvl3pPr>
      <a:lvl4pPr algn="ctr" defTabSz="457200" rtl="0" eaLnBrk="0" fontAlgn="base" hangingPunct="0">
        <a:spcBef>
          <a:spcPct val="0"/>
        </a:spcBef>
        <a:spcAft>
          <a:spcPct val="0"/>
        </a:spcAft>
        <a:defRPr sz="4000">
          <a:solidFill>
            <a:schemeClr val="tx1"/>
          </a:solidFill>
          <a:latin typeface="Corbel" pitchFamily="34" charset="0"/>
        </a:defRPr>
      </a:lvl4pPr>
      <a:lvl5pPr algn="ctr" defTabSz="457200" rtl="0" eaLnBrk="0" fontAlgn="base" hangingPunct="0">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0813" y="0"/>
            <a:ext cx="2436812" cy="6858000"/>
            <a:chOff x="1320800" y="0"/>
            <a:chExt cx="2436813" cy="6858001"/>
          </a:xfrm>
        </p:grpSpPr>
        <p:sp>
          <p:nvSpPr>
            <p:cNvPr id="1032" name="Freeform 6"/>
            <p:cNvSpPr>
              <a:spLocks noChangeArrowheads="1"/>
            </p:cNvSpPr>
            <p:nvPr/>
          </p:nvSpPr>
          <p:spPr bwMode="auto">
            <a:xfrm>
              <a:off x="1627187" y="0"/>
              <a:ext cx="1122363" cy="5329239"/>
            </a:xfrm>
            <a:custGeom>
              <a:avLst/>
              <a:gdLst>
                <a:gd name="T0" fmla="*/ 0 w 707"/>
                <a:gd name="T1" fmla="*/ 0 h 3357"/>
                <a:gd name="T2" fmla="*/ 707 w 707"/>
                <a:gd name="T3" fmla="*/ 3357 h 3357"/>
              </a:gdLst>
              <a:ahLst/>
              <a:cxnLst/>
              <a:rect l="T0" t="T1" r="T2" b="T3"/>
              <a:pathLst>
                <a:path w="707" h="3357">
                  <a:moveTo>
                    <a:pt x="0" y="3330"/>
                  </a:moveTo>
                  <a:lnTo>
                    <a:pt x="156" y="3357"/>
                  </a:lnTo>
                  <a:lnTo>
                    <a:pt x="707" y="0"/>
                  </a:lnTo>
                  <a:lnTo>
                    <a:pt x="547" y="0"/>
                  </a:lnTo>
                  <a:lnTo>
                    <a:pt x="0" y="3330"/>
                  </a:lnTo>
                  <a:close/>
                </a:path>
              </a:pathLst>
            </a:custGeom>
            <a:solidFill>
              <a:schemeClr val="accent1"/>
            </a:solidFill>
            <a:ln w="9525">
              <a:noFill/>
              <a:miter lim="800000"/>
              <a:headEnd/>
              <a:tailEnd/>
            </a:ln>
          </p:spPr>
          <p:txBody>
            <a:bodyPr/>
            <a:lstStyle/>
            <a:p>
              <a:pPr fontAlgn="base">
                <a:spcBef>
                  <a:spcPct val="0"/>
                </a:spcBef>
                <a:spcAft>
                  <a:spcPct val="0"/>
                </a:spcAft>
                <a:defRPr/>
              </a:pPr>
              <a:endParaRPr lang="es-PE">
                <a:solidFill>
                  <a:prstClr val="black"/>
                </a:solidFill>
                <a:latin typeface="Arial" charset="0"/>
                <a:cs typeface="Arial" charset="0"/>
              </a:endParaRPr>
            </a:p>
          </p:txBody>
        </p:sp>
        <p:sp>
          <p:nvSpPr>
            <p:cNvPr id="9" name="Freeform 7"/>
            <p:cNvSpPr/>
            <p:nvPr/>
          </p:nvSpPr>
          <p:spPr bwMode="auto">
            <a:xfrm>
              <a:off x="1320800" y="0"/>
              <a:ext cx="1117600" cy="5276851"/>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1"/>
              <a:ext cx="1228726"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7" y="5291139"/>
              <a:ext cx="1495426" cy="1566862"/>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7" y="5286376"/>
              <a:ext cx="2130426"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1"/>
              <a:ext cx="1695451"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027" name="Title Placeholder 1"/>
          <p:cNvSpPr>
            <a:spLocks noGrp="1"/>
          </p:cNvSpPr>
          <p:nvPr>
            <p:ph type="title"/>
          </p:nvPr>
        </p:nvSpPr>
        <p:spPr bwMode="auto">
          <a:xfrm>
            <a:off x="1484313" y="685800"/>
            <a:ext cx="100187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8" name="Text Placeholder 2"/>
          <p:cNvSpPr>
            <a:spLocks noGrp="1"/>
          </p:cNvSpPr>
          <p:nvPr>
            <p:ph type="body" idx="1"/>
          </p:nvPr>
        </p:nvSpPr>
        <p:spPr bwMode="auto">
          <a:xfrm>
            <a:off x="1484313" y="2667000"/>
            <a:ext cx="1001871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9732963" y="5883275"/>
            <a:ext cx="1143000"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1DC65574-CA52-44F0-A8EB-4258DE2F6B93}" type="datetimeFigureOut">
              <a:rPr lang="en-US">
                <a:solidFill>
                  <a:prstClr val="black"/>
                </a:solidFill>
              </a:rPr>
              <a:pPr>
                <a:defRPr/>
              </a:pPr>
              <a:t>9/26/2018</a:t>
            </a:fld>
            <a:endParaRPr lang="en-US">
              <a:solidFill>
                <a:prstClr val="black"/>
              </a:solidFill>
            </a:endParaRPr>
          </a:p>
        </p:txBody>
      </p:sp>
      <p:sp>
        <p:nvSpPr>
          <p:cNvPr id="5" name="Footer Placeholder 4"/>
          <p:cNvSpPr>
            <a:spLocks noGrp="1"/>
          </p:cNvSpPr>
          <p:nvPr>
            <p:ph type="ftr" sz="quarter" idx="3"/>
          </p:nvPr>
        </p:nvSpPr>
        <p:spPr>
          <a:xfrm>
            <a:off x="2571750" y="5883275"/>
            <a:ext cx="7085013"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952163" y="5883275"/>
            <a:ext cx="550862"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cs typeface="+mn-cs"/>
              </a:defRPr>
            </a:lvl1pPr>
          </a:lstStyle>
          <a:p>
            <a:pPr>
              <a:defRPr/>
            </a:pPr>
            <a:fld id="{ADB31303-4C41-460C-BAD7-B4A3617997E8}" type="slidenum">
              <a:rPr lang="en-US">
                <a:solidFill>
                  <a:prstClr val="black"/>
                </a:solidFill>
              </a:rPr>
              <a:pPr>
                <a:defRPr/>
              </a:pPr>
              <a:t>‹Nº›</a:t>
            </a:fld>
            <a:endParaRPr lang="en-US">
              <a:solidFill>
                <a:prstClr val="black"/>
              </a:solidFill>
            </a:endParaRPr>
          </a:p>
        </p:txBody>
      </p:sp>
    </p:spTree>
    <p:extLst>
      <p:ext uri="{BB962C8B-B14F-4D97-AF65-F5344CB8AC3E}">
        <p14:creationId xmlns:p14="http://schemas.microsoft.com/office/powerpoint/2010/main" val="6388832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itchFamily="34" charset="0"/>
        </a:defRPr>
      </a:lvl2pPr>
      <a:lvl3pPr algn="ctr" defTabSz="457200" rtl="0" eaLnBrk="0" fontAlgn="base" hangingPunct="0">
        <a:spcBef>
          <a:spcPct val="0"/>
        </a:spcBef>
        <a:spcAft>
          <a:spcPct val="0"/>
        </a:spcAft>
        <a:defRPr sz="4000">
          <a:solidFill>
            <a:schemeClr val="tx1"/>
          </a:solidFill>
          <a:latin typeface="Corbel" pitchFamily="34" charset="0"/>
        </a:defRPr>
      </a:lvl3pPr>
      <a:lvl4pPr algn="ctr" defTabSz="457200" rtl="0" eaLnBrk="0" fontAlgn="base" hangingPunct="0">
        <a:spcBef>
          <a:spcPct val="0"/>
        </a:spcBef>
        <a:spcAft>
          <a:spcPct val="0"/>
        </a:spcAft>
        <a:defRPr sz="4000">
          <a:solidFill>
            <a:schemeClr val="tx1"/>
          </a:solidFill>
          <a:latin typeface="Corbel" pitchFamily="34" charset="0"/>
        </a:defRPr>
      </a:lvl4pPr>
      <a:lvl5pPr algn="ctr" defTabSz="457200" rtl="0" eaLnBrk="0" fontAlgn="base" hangingPunct="0">
        <a:spcBef>
          <a:spcPct val="0"/>
        </a:spcBef>
        <a:spcAft>
          <a:spcPct val="0"/>
        </a:spcAft>
        <a:defRPr sz="4000">
          <a:solidFill>
            <a:schemeClr val="tx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charset="0"/>
        <a:buChar char="•"/>
        <a:defRPr sz="2400"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28401" y="1380068"/>
            <a:ext cx="8574622" cy="3344332"/>
          </a:xfrm>
        </p:spPr>
        <p:txBody>
          <a:bodyPr>
            <a:normAutofit fontScale="90000"/>
          </a:bodyPr>
          <a:lstStyle/>
          <a:p>
            <a:r>
              <a:rPr lang="es-PE" b="1" dirty="0" smtClean="0"/>
              <a:t>La motivación de Resoluciones Administrativas en las entidades públicas</a:t>
            </a:r>
            <a:br>
              <a:rPr lang="es-PE" b="1" dirty="0" smtClean="0"/>
            </a:br>
            <a:r>
              <a:rPr lang="es-PE" sz="2700" b="1" dirty="0" smtClean="0"/>
              <a:t>Ponencia al III Congreso Nacional de Gestión Pública 2018 </a:t>
            </a:r>
            <a:endParaRPr lang="es-PE" sz="2700" b="1" dirty="0"/>
          </a:p>
        </p:txBody>
      </p:sp>
      <p:sp>
        <p:nvSpPr>
          <p:cNvPr id="3" name="Subtítulo 2"/>
          <p:cNvSpPr>
            <a:spLocks noGrp="1"/>
          </p:cNvSpPr>
          <p:nvPr>
            <p:ph type="subTitle" idx="1"/>
          </p:nvPr>
        </p:nvSpPr>
        <p:spPr>
          <a:xfrm>
            <a:off x="4515377" y="4754880"/>
            <a:ext cx="6987645" cy="1757680"/>
          </a:xfrm>
        </p:spPr>
        <p:txBody>
          <a:bodyPr>
            <a:normAutofit lnSpcReduction="10000"/>
          </a:bodyPr>
          <a:lstStyle/>
          <a:p>
            <a:r>
              <a:rPr lang="es-PE" dirty="0" smtClean="0"/>
              <a:t>Ricardo Corrales Melgarejo</a:t>
            </a:r>
          </a:p>
          <a:p>
            <a:r>
              <a:rPr lang="es-PE" dirty="0" smtClean="0"/>
              <a:t>Juez Superior de la Corte de Junín</a:t>
            </a:r>
          </a:p>
          <a:p>
            <a:r>
              <a:rPr lang="es-PE" dirty="0" smtClean="0"/>
              <a:t>ricardocorralesmelgarejo.blogspot.com</a:t>
            </a:r>
          </a:p>
          <a:p>
            <a:r>
              <a:rPr lang="es-PE" dirty="0" smtClean="0"/>
              <a:t>www.facebook.com/ricardo.corrales.35</a:t>
            </a:r>
            <a:endParaRPr lang="es-PE" dirty="0"/>
          </a:p>
        </p:txBody>
      </p:sp>
    </p:spTree>
    <p:extLst>
      <p:ext uri="{BB962C8B-B14F-4D97-AF65-F5344CB8AC3E}">
        <p14:creationId xmlns:p14="http://schemas.microsoft.com/office/powerpoint/2010/main" val="142310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557562"/>
            <a:ext cx="10079503" cy="936702"/>
          </a:xfrm>
        </p:spPr>
        <p:txBody>
          <a:bodyPr>
            <a:noAutofit/>
          </a:bodyPr>
          <a:lstStyle/>
          <a:p>
            <a:r>
              <a:rPr lang="es-PE" sz="5400" dirty="0" smtClean="0"/>
              <a:t>Motivación del acto administrativo</a:t>
            </a:r>
            <a:endParaRPr lang="es-PE" sz="5400" dirty="0"/>
          </a:p>
        </p:txBody>
      </p:sp>
      <p:sp>
        <p:nvSpPr>
          <p:cNvPr id="4" name="3 Marcador de texto"/>
          <p:cNvSpPr>
            <a:spLocks noGrp="1"/>
          </p:cNvSpPr>
          <p:nvPr>
            <p:ph type="body" sz="half" idx="2"/>
          </p:nvPr>
        </p:nvSpPr>
        <p:spPr>
          <a:xfrm>
            <a:off x="1484310" y="2207942"/>
            <a:ext cx="10256133" cy="4204010"/>
          </a:xfrm>
        </p:spPr>
        <p:txBody>
          <a:bodyPr>
            <a:noAutofit/>
          </a:bodyPr>
          <a:lstStyle/>
          <a:p>
            <a:r>
              <a:rPr lang="es-PE" sz="4800" b="1" dirty="0" smtClean="0"/>
              <a:t>Exposición </a:t>
            </a:r>
            <a:r>
              <a:rPr lang="es-PE" sz="4800" b="1" dirty="0"/>
              <a:t>de las razones jurídicas y normativas que con referencia directa a los </a:t>
            </a:r>
            <a:r>
              <a:rPr lang="es-PE" sz="4800" b="1" dirty="0" smtClean="0"/>
              <a:t>hechos que </a:t>
            </a:r>
            <a:r>
              <a:rPr lang="es-PE" sz="4800" b="1" dirty="0"/>
              <a:t>justifican el acto adoptado</a:t>
            </a:r>
          </a:p>
        </p:txBody>
      </p:sp>
      <p:pic>
        <p:nvPicPr>
          <p:cNvPr id="4098" name="Picture 2" descr="C:\Users\PJUDICIAL\AppData\Local\Microsoft\Windows\Temporary Internet Files\Content.IE5\QLMXOG5M\precedente1[1].jpg"/>
          <p:cNvPicPr>
            <a:picLocks noGrp="1" noChangeAspect="1" noChangeArrowheads="1"/>
          </p:cNvPicPr>
          <p:nvPr>
            <p:ph idx="1"/>
          </p:nvPr>
        </p:nvPicPr>
        <p:blipFill>
          <a:blip r:embed="rId2"/>
          <a:srcRect/>
          <a:stretch>
            <a:fillRect/>
          </a:stretch>
        </p:blipFill>
        <p:spPr bwMode="auto">
          <a:xfrm>
            <a:off x="1422400" y="1682044"/>
            <a:ext cx="3261910" cy="1038578"/>
          </a:xfrm>
          <a:prstGeom prst="rect">
            <a:avLst/>
          </a:prstGeom>
          <a:noFill/>
        </p:spPr>
      </p:pic>
      <p:pic>
        <p:nvPicPr>
          <p:cNvPr id="5" name="Picture 2" descr="C:\Users\PJUDICIAL\AppData\Local\Microsoft\Windows\Temporary Internet Files\Content.IE5\QLMXOG5M\precedente1[1].jpg"/>
          <p:cNvPicPr>
            <a:picLocks noChangeAspect="1" noChangeArrowheads="1"/>
          </p:cNvPicPr>
          <p:nvPr/>
        </p:nvPicPr>
        <p:blipFill>
          <a:blip r:embed="rId2"/>
          <a:srcRect/>
          <a:stretch>
            <a:fillRect/>
          </a:stretch>
        </p:blipFill>
        <p:spPr bwMode="auto">
          <a:xfrm>
            <a:off x="4805982" y="1683985"/>
            <a:ext cx="3546088" cy="1038578"/>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295" y="1683985"/>
            <a:ext cx="3548063"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485422"/>
            <a:ext cx="7264577" cy="903111"/>
          </a:xfrm>
        </p:spPr>
        <p:txBody>
          <a:bodyPr>
            <a:noAutofit/>
          </a:bodyPr>
          <a:lstStyle/>
          <a:p>
            <a:r>
              <a:rPr lang="es-PE" b="1" dirty="0">
                <a:ln>
                  <a:noFill/>
                </a:ln>
                <a:solidFill>
                  <a:prstClr val="black"/>
                </a:solidFill>
                <a:ea typeface="+mn-ea"/>
                <a:cs typeface="+mn-cs"/>
              </a:rPr>
              <a:t>El derecho a la motivación en sede administrativa </a:t>
            </a:r>
            <a:r>
              <a:rPr lang="es-PE" b="1" dirty="0" smtClean="0">
                <a:ln>
                  <a:noFill/>
                </a:ln>
                <a:solidFill>
                  <a:prstClr val="black"/>
                </a:solidFill>
                <a:ea typeface="+mn-ea"/>
                <a:cs typeface="+mn-cs"/>
              </a:rPr>
              <a:t/>
            </a:r>
            <a:br>
              <a:rPr lang="es-PE" b="1" dirty="0" smtClean="0">
                <a:ln>
                  <a:noFill/>
                </a:ln>
                <a:solidFill>
                  <a:prstClr val="black"/>
                </a:solidFill>
                <a:ea typeface="+mn-ea"/>
                <a:cs typeface="+mn-cs"/>
              </a:rPr>
            </a:br>
            <a:r>
              <a:rPr lang="es-PE" b="1" dirty="0" smtClean="0"/>
              <a:t>STC N°. 00191-2013-PA/TC</a:t>
            </a:r>
            <a:endParaRPr lang="es-PE" b="1" dirty="0"/>
          </a:p>
        </p:txBody>
      </p:sp>
      <p:sp>
        <p:nvSpPr>
          <p:cNvPr id="4" name="3 Marcador de texto"/>
          <p:cNvSpPr>
            <a:spLocks noGrp="1"/>
          </p:cNvSpPr>
          <p:nvPr>
            <p:ph type="body" sz="half" idx="2"/>
          </p:nvPr>
        </p:nvSpPr>
        <p:spPr>
          <a:xfrm>
            <a:off x="1484312" y="1614311"/>
            <a:ext cx="4273021" cy="4323645"/>
          </a:xfrm>
        </p:spPr>
        <p:txBody>
          <a:bodyPr>
            <a:noAutofit/>
          </a:bodyPr>
          <a:lstStyle/>
          <a:p>
            <a:pPr algn="just"/>
            <a:r>
              <a:rPr lang="es-PE" sz="1800" dirty="0" smtClean="0"/>
              <a:t>2</a:t>
            </a:r>
            <a:r>
              <a:rPr lang="es-PE" sz="1800" dirty="0"/>
              <a:t>. El derecho a la motivación de las resoluciones presupone un conjunto criterios objetivos que permitan construir el marco dentro del cual se </a:t>
            </a:r>
            <a:r>
              <a:rPr lang="es-PE" sz="1800" dirty="0" smtClean="0"/>
              <a:t>debe desarrollar </a:t>
            </a:r>
            <a:r>
              <a:rPr lang="es-PE" sz="1800" dirty="0"/>
              <a:t>toda motivación. En ese sentido, para dar cumplimiento debido al derecho a la motivación, se deben de cumplir con los criterios de la motivación. Tales criterios se derivan, entre otros, de los principios lógicos de identidad, no contradicción, tercero excluido y razón suficiente. Una motivación dará debido cumplimiento al derecho a la motivación, si y solo si, los argumentos que la conforman son suficientes, coherentes y congruentes.  </a:t>
            </a:r>
          </a:p>
        </p:txBody>
      </p:sp>
      <p:pic>
        <p:nvPicPr>
          <p:cNvPr id="1026" name="Picture 2" descr="C:\Users\PJUDICIAL\AppData\Local\Microsoft\Windows\Temporary Internet Files\Content.IE5\D54OPNWK\mini_500_5354_124897817677290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66518" y="2653044"/>
            <a:ext cx="4360862" cy="32706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JUDICIAL\AppData\Local\Microsoft\Windows\Temporary Internet Files\Content.IE5\ZC1YYVEK\mc3a9dail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7554" y="485422"/>
            <a:ext cx="2815167" cy="328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85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666044"/>
            <a:ext cx="9556221" cy="643467"/>
          </a:xfrm>
        </p:spPr>
        <p:txBody>
          <a:bodyPr/>
          <a:lstStyle/>
          <a:p>
            <a:r>
              <a:rPr lang="es-PE" dirty="0" smtClean="0"/>
              <a:t>Motivación en los procesos disciplinarios</a:t>
            </a:r>
            <a:endParaRPr lang="es-PE" dirty="0"/>
          </a:p>
        </p:txBody>
      </p:sp>
      <p:sp>
        <p:nvSpPr>
          <p:cNvPr id="4" name="3 Marcador de texto"/>
          <p:cNvSpPr>
            <a:spLocks noGrp="1"/>
          </p:cNvSpPr>
          <p:nvPr>
            <p:ph type="body" sz="half" idx="2"/>
          </p:nvPr>
        </p:nvSpPr>
        <p:spPr>
          <a:xfrm>
            <a:off x="1484312" y="1614311"/>
            <a:ext cx="5209999" cy="4854222"/>
          </a:xfrm>
        </p:spPr>
        <p:txBody>
          <a:bodyPr>
            <a:noAutofit/>
          </a:bodyPr>
          <a:lstStyle/>
          <a:p>
            <a:r>
              <a:rPr lang="es-PE" sz="1800" b="1" dirty="0" smtClean="0"/>
              <a:t>3. […] este </a:t>
            </a:r>
            <a:r>
              <a:rPr lang="es-PE" sz="1800" b="1" dirty="0"/>
              <a:t>Tribunal ha establecido en su jurisprudencia que en los procesos administrativos sancionadores, la motivación "no sólo constituye una obligación legal esta a la Administración, sino también un derecho del administrado, a e tos de que éste pueda hacer valer los recursos de impugnación que la </a:t>
            </a:r>
            <a:r>
              <a:rPr lang="es-PE" sz="1800" b="1" dirty="0" smtClean="0"/>
              <a:t>legislación </a:t>
            </a:r>
            <a:r>
              <a:rPr lang="es-PE" sz="1800" b="1" dirty="0"/>
              <a:t>prevea, cuestionando o respondiendo las imputaciones que deben aparecer con claridad y precisión en el acto administrativo sancionador. De otro lado, tratándose de un acto de esta naturaleza, la motivación permite a la Administración poner en evidencia que su actuación no es arbitraria sino que está sustentada en la aplicación racional y razonable del derecho y su sistema de fuentes." [STC 2192-2004-AA/TC, FJ 11].</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25130" y="1569157"/>
            <a:ext cx="4396025" cy="433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72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74044" y="372534"/>
            <a:ext cx="6705600" cy="914400"/>
          </a:xfrm>
        </p:spPr>
        <p:txBody>
          <a:bodyPr>
            <a:noAutofit/>
          </a:bodyPr>
          <a:lstStyle/>
          <a:p>
            <a:r>
              <a:rPr lang="es-PE" sz="4400" dirty="0" smtClean="0"/>
              <a:t>Patologías de la motivación</a:t>
            </a:r>
            <a:endParaRPr lang="es-PE" sz="4400" dirty="0"/>
          </a:p>
        </p:txBody>
      </p:sp>
      <p:sp>
        <p:nvSpPr>
          <p:cNvPr id="3" name="2 Marcador de contenido"/>
          <p:cNvSpPr>
            <a:spLocks noGrp="1"/>
          </p:cNvSpPr>
          <p:nvPr>
            <p:ph idx="1"/>
          </p:nvPr>
        </p:nvSpPr>
        <p:spPr>
          <a:xfrm>
            <a:off x="8173156" y="685799"/>
            <a:ext cx="3329866" cy="5105401"/>
          </a:xfrm>
        </p:spPr>
        <p:txBody>
          <a:bodyPr/>
          <a:lstStyle/>
          <a:p>
            <a:endParaRPr lang="es-PE" dirty="0"/>
          </a:p>
        </p:txBody>
      </p:sp>
      <p:sp>
        <p:nvSpPr>
          <p:cNvPr id="4" name="3 Marcador de texto"/>
          <p:cNvSpPr>
            <a:spLocks noGrp="1"/>
          </p:cNvSpPr>
          <p:nvPr>
            <p:ph type="body" sz="half" idx="2"/>
          </p:nvPr>
        </p:nvSpPr>
        <p:spPr>
          <a:xfrm>
            <a:off x="1484312" y="1320800"/>
            <a:ext cx="6293732" cy="4718756"/>
          </a:xfrm>
        </p:spPr>
        <p:txBody>
          <a:bodyPr/>
          <a:lstStyle/>
          <a:p>
            <a:pPr marL="285750" indent="-285750">
              <a:buFont typeface="Arial" pitchFamily="34" charset="0"/>
              <a:buChar char="•"/>
            </a:pPr>
            <a:r>
              <a:rPr lang="es-PE" sz="2800" dirty="0" smtClean="0"/>
              <a:t>Exposición </a:t>
            </a:r>
            <a:r>
              <a:rPr lang="es-PE" sz="2800" dirty="0"/>
              <a:t>de fórmulas generales o vacías de fundamentación para el caso </a:t>
            </a:r>
            <a:r>
              <a:rPr lang="es-PE" sz="2800" dirty="0" smtClean="0"/>
              <a:t>concreto.</a:t>
            </a:r>
          </a:p>
          <a:p>
            <a:pPr marL="285750" indent="-285750">
              <a:buFont typeface="Arial" pitchFamily="34" charset="0"/>
              <a:buChar char="•"/>
            </a:pPr>
            <a:r>
              <a:rPr lang="es-PE" sz="2800" dirty="0" smtClean="0"/>
              <a:t>Fórmulas </a:t>
            </a:r>
            <a:r>
              <a:rPr lang="es-PE" sz="2800" dirty="0"/>
              <a:t>que por su oscuridad, vaguedad, contradicción o insuficiencia no resulten específicamente esclarecedoras para la motivación del </a:t>
            </a:r>
            <a:r>
              <a:rPr lang="es-PE" sz="2800" dirty="0" smtClean="0"/>
              <a:t>acto. (Art. 6)</a:t>
            </a:r>
          </a:p>
          <a:p>
            <a:endParaRPr lang="es-PE" dirty="0"/>
          </a:p>
        </p:txBody>
      </p:sp>
      <p:pic>
        <p:nvPicPr>
          <p:cNvPr id="8194" name="Picture 2" descr="C:\Users\PJUDICIAL\AppData\Local\Microsoft\Windows\Temporary Internet Files\Content.IE5\KRJPK5R5\10232096-young-scientist-looking-through-a-microscope-with-her-assistant-in-a-la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644" y="654756"/>
            <a:ext cx="3883378" cy="547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6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50445" y="677333"/>
            <a:ext cx="5729288" cy="1264356"/>
          </a:xfrm>
        </p:spPr>
        <p:txBody>
          <a:bodyPr>
            <a:normAutofit/>
          </a:bodyPr>
          <a:lstStyle/>
          <a:p>
            <a:r>
              <a:rPr lang="es-PE" dirty="0" smtClean="0">
                <a:solidFill>
                  <a:srgbClr val="61636A"/>
                </a:solidFill>
                <a:latin typeface="Lucida Grande"/>
              </a:rPr>
              <a:t>Sentencia </a:t>
            </a:r>
            <a:r>
              <a:rPr lang="es-PE" dirty="0">
                <a:solidFill>
                  <a:srgbClr val="61636A"/>
                </a:solidFill>
                <a:latin typeface="Lucida Grande"/>
              </a:rPr>
              <a:t>00728-2008-PHC/TC, de fecha 13 de octubre de 2008, caso </a:t>
            </a:r>
            <a:r>
              <a:rPr lang="es-PE" dirty="0" err="1">
                <a:solidFill>
                  <a:srgbClr val="61636A"/>
                </a:solidFill>
                <a:latin typeface="Lucida Grande"/>
              </a:rPr>
              <a:t>Giuliana</a:t>
            </a:r>
            <a:r>
              <a:rPr lang="es-PE" dirty="0">
                <a:solidFill>
                  <a:srgbClr val="61636A"/>
                </a:solidFill>
                <a:latin typeface="Lucida Grande"/>
              </a:rPr>
              <a:t> </a:t>
            </a:r>
            <a:r>
              <a:rPr lang="es-PE" dirty="0" err="1">
                <a:solidFill>
                  <a:srgbClr val="61636A"/>
                </a:solidFill>
                <a:latin typeface="Lucida Grande"/>
              </a:rPr>
              <a:t>Llamoja</a:t>
            </a:r>
            <a:r>
              <a:rPr lang="es-PE" dirty="0">
                <a:solidFill>
                  <a:srgbClr val="61636A"/>
                </a:solidFill>
                <a:latin typeface="Lucida Grande"/>
              </a:rPr>
              <a:t> Hilares</a:t>
            </a:r>
            <a:endParaRPr lang="es-PE" dirty="0"/>
          </a:p>
        </p:txBody>
      </p:sp>
      <p:sp>
        <p:nvSpPr>
          <p:cNvPr id="3" name="2 Marcador de contenido"/>
          <p:cNvSpPr>
            <a:spLocks noGrp="1"/>
          </p:cNvSpPr>
          <p:nvPr>
            <p:ph idx="1"/>
          </p:nvPr>
        </p:nvSpPr>
        <p:spPr>
          <a:xfrm>
            <a:off x="7484533" y="685799"/>
            <a:ext cx="4018490" cy="5105401"/>
          </a:xfrm>
        </p:spPr>
        <p:txBody>
          <a:bodyPr/>
          <a:lstStyle/>
          <a:p>
            <a:endParaRPr lang="es-PE" dirty="0"/>
          </a:p>
        </p:txBody>
      </p:sp>
      <p:sp>
        <p:nvSpPr>
          <p:cNvPr id="4" name="3 Marcador de texto"/>
          <p:cNvSpPr>
            <a:spLocks noGrp="1"/>
          </p:cNvSpPr>
          <p:nvPr>
            <p:ph type="body" sz="half" idx="2"/>
          </p:nvPr>
        </p:nvSpPr>
        <p:spPr>
          <a:xfrm>
            <a:off x="1484311" y="2088443"/>
            <a:ext cx="5864755" cy="4278490"/>
          </a:xfrm>
        </p:spPr>
        <p:txBody>
          <a:bodyPr>
            <a:normAutofit/>
          </a:bodyPr>
          <a:lstStyle/>
          <a:p>
            <a:pPr algn="just"/>
            <a:r>
              <a:rPr lang="es-PE" sz="2000" b="1" dirty="0">
                <a:solidFill>
                  <a:srgbClr val="61636A"/>
                </a:solidFill>
                <a:latin typeface="Lucida Grande"/>
              </a:rPr>
              <a:t>a) Inexistencia de motivación o motivación aparente.</a:t>
            </a:r>
            <a:endParaRPr lang="es-PE" sz="2000" dirty="0">
              <a:solidFill>
                <a:srgbClr val="61636A"/>
              </a:solidFill>
              <a:latin typeface="Lucida Grande"/>
            </a:endParaRPr>
          </a:p>
          <a:p>
            <a:pPr algn="just"/>
            <a:r>
              <a:rPr lang="es-PE" sz="2000" dirty="0">
                <a:solidFill>
                  <a:srgbClr val="61636A"/>
                </a:solidFill>
                <a:latin typeface="Lucida Grande"/>
              </a:rPr>
              <a:t>La inexistencia de motivación supone fundamentalmente que no hay explicación sustancial alguna por parte del juzgador respecto a la controversia. La motivación aparente, por su lado, no da cuenta de las razones mínimas que sustentan la decisión o no se responde a los fundamentos sostenidos por las partes, o de ser el caso, se pretende cumplir formalmente con el mandato de motivación, alegando frases que no ostentan solidez fáctica ni jurídica.</a:t>
            </a:r>
          </a:p>
          <a:p>
            <a:endParaRPr lang="es-PE" dirty="0"/>
          </a:p>
        </p:txBody>
      </p:sp>
      <p:pic>
        <p:nvPicPr>
          <p:cNvPr id="5122" name="Picture 2" descr="C:\Users\PJUDICIAL\AppData\Local\Microsoft\Windows\Temporary Internet Files\Content.IE5\D54OPNWK\art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823" y="812800"/>
            <a:ext cx="4222044" cy="491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38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756356"/>
            <a:ext cx="6011510" cy="1095022"/>
          </a:xfrm>
        </p:spPr>
        <p:txBody>
          <a:bodyPr/>
          <a:lstStyle/>
          <a:p>
            <a:r>
              <a:rPr lang="es-PE" b="1" dirty="0" smtClean="0">
                <a:solidFill>
                  <a:srgbClr val="61636A"/>
                </a:solidFill>
                <a:latin typeface="Lucida Grande"/>
              </a:rPr>
              <a:t>b) Falta </a:t>
            </a:r>
            <a:r>
              <a:rPr lang="es-PE" b="1" dirty="0">
                <a:solidFill>
                  <a:srgbClr val="61636A"/>
                </a:solidFill>
                <a:latin typeface="Lucida Grande"/>
              </a:rPr>
              <a:t>de motivación interna del razonamiento</a:t>
            </a:r>
            <a:endParaRPr lang="es-PE" dirty="0"/>
          </a:p>
        </p:txBody>
      </p:sp>
      <p:sp>
        <p:nvSpPr>
          <p:cNvPr id="3" name="2 Marcador de contenido"/>
          <p:cNvSpPr>
            <a:spLocks noGrp="1"/>
          </p:cNvSpPr>
          <p:nvPr>
            <p:ph idx="1"/>
          </p:nvPr>
        </p:nvSpPr>
        <p:spPr>
          <a:xfrm>
            <a:off x="7811911" y="685799"/>
            <a:ext cx="3691466" cy="5105401"/>
          </a:xfrm>
        </p:spPr>
        <p:txBody>
          <a:bodyPr/>
          <a:lstStyle/>
          <a:p>
            <a:endParaRPr lang="es-PE" dirty="0"/>
          </a:p>
        </p:txBody>
      </p:sp>
      <p:sp>
        <p:nvSpPr>
          <p:cNvPr id="4" name="3 Marcador de texto"/>
          <p:cNvSpPr>
            <a:spLocks noGrp="1"/>
          </p:cNvSpPr>
          <p:nvPr>
            <p:ph type="body" sz="half" idx="2"/>
          </p:nvPr>
        </p:nvSpPr>
        <p:spPr>
          <a:xfrm>
            <a:off x="1484312" y="2009422"/>
            <a:ext cx="6011510" cy="3962400"/>
          </a:xfrm>
        </p:spPr>
        <p:txBody>
          <a:bodyPr>
            <a:noAutofit/>
          </a:bodyPr>
          <a:lstStyle/>
          <a:p>
            <a:pPr algn="just"/>
            <a:r>
              <a:rPr lang="es-PE" sz="2000" i="1" dirty="0">
                <a:solidFill>
                  <a:srgbClr val="61636A"/>
                </a:solidFill>
                <a:latin typeface="Lucida Grande"/>
              </a:rPr>
              <a:t>se presenta en una doble dimensión; por un lado, cuando existe invalidez de una inferencia a partir de las premisas que establece previamente el juez en su decisión; y, por otro lado, cuando existe incoherencia narrativa, que a la postre se presenta como un discurso absolutamente confuso incapaz de transmitir, de modo coherente, las razones en las que se apoya la decisión. Se trata, en ambos casos, de identificar el ámbito constitucional de la debida motivación mediante el control de los argumentos utilizados en la decisión asumida por el Juez o Tribunal; sea desde la perspectiva de su corrección lógica o desde su coherencia narrativa</a:t>
            </a:r>
            <a:endParaRPr lang="es-PE" sz="2000" dirty="0"/>
          </a:p>
        </p:txBody>
      </p:sp>
      <p:pic>
        <p:nvPicPr>
          <p:cNvPr id="6147" name="Picture 3" descr="C:\Users\PJUDICIAL\AppData\Local\Microsoft\Windows\Temporary Internet Files\Content.IE5\ZC1YYVEK\phrenologicalch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911" y="756356"/>
            <a:ext cx="3680178" cy="503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5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62756" y="711200"/>
            <a:ext cx="10385775" cy="462844"/>
          </a:xfrm>
        </p:spPr>
        <p:txBody>
          <a:bodyPr>
            <a:normAutofit/>
          </a:bodyPr>
          <a:lstStyle/>
          <a:p>
            <a:r>
              <a:rPr lang="es-PE" b="1" dirty="0">
                <a:solidFill>
                  <a:srgbClr val="61636A"/>
                </a:solidFill>
                <a:latin typeface="Lucida Grande"/>
              </a:rPr>
              <a:t>c) Deficiencias en la motivación externa; justificación de las premisas</a:t>
            </a:r>
            <a:endParaRPr lang="es-PE" dirty="0"/>
          </a:p>
        </p:txBody>
      </p:sp>
      <p:sp>
        <p:nvSpPr>
          <p:cNvPr id="3" name="2 Marcador de contenido"/>
          <p:cNvSpPr>
            <a:spLocks noGrp="1"/>
          </p:cNvSpPr>
          <p:nvPr>
            <p:ph idx="1"/>
          </p:nvPr>
        </p:nvSpPr>
        <p:spPr>
          <a:xfrm>
            <a:off x="8127999" y="685799"/>
            <a:ext cx="3375023" cy="5105401"/>
          </a:xfrm>
        </p:spPr>
        <p:txBody>
          <a:bodyPr/>
          <a:lstStyle/>
          <a:p>
            <a:endParaRPr lang="es-PE" dirty="0"/>
          </a:p>
        </p:txBody>
      </p:sp>
      <p:sp>
        <p:nvSpPr>
          <p:cNvPr id="4" name="3 Marcador de texto"/>
          <p:cNvSpPr>
            <a:spLocks noGrp="1"/>
          </p:cNvSpPr>
          <p:nvPr>
            <p:ph type="body" sz="half" idx="2"/>
          </p:nvPr>
        </p:nvSpPr>
        <p:spPr>
          <a:xfrm>
            <a:off x="1484312" y="1399822"/>
            <a:ext cx="6463066" cy="4775199"/>
          </a:xfrm>
        </p:spPr>
        <p:txBody>
          <a:bodyPr>
            <a:normAutofit/>
          </a:bodyPr>
          <a:lstStyle/>
          <a:p>
            <a:r>
              <a:rPr lang="es-PE" sz="3200" dirty="0" smtClean="0">
                <a:solidFill>
                  <a:srgbClr val="61636A"/>
                </a:solidFill>
                <a:latin typeface="Lucida Grande"/>
              </a:rPr>
              <a:t>Cuando </a:t>
            </a:r>
            <a:r>
              <a:rPr lang="es-PE" sz="3200" dirty="0">
                <a:solidFill>
                  <a:srgbClr val="61636A"/>
                </a:solidFill>
                <a:latin typeface="Lucida Grande"/>
              </a:rPr>
              <a:t>las premisas de las que parte </a:t>
            </a:r>
            <a:r>
              <a:rPr lang="es-PE" sz="3200" dirty="0" smtClean="0">
                <a:solidFill>
                  <a:srgbClr val="61636A"/>
                </a:solidFill>
                <a:latin typeface="Lucida Grande"/>
              </a:rPr>
              <a:t>(la autoridad administrativa) </a:t>
            </a:r>
            <a:r>
              <a:rPr lang="es-PE" sz="3200" dirty="0">
                <a:solidFill>
                  <a:srgbClr val="61636A"/>
                </a:solidFill>
                <a:latin typeface="Lucida Grande"/>
              </a:rPr>
              <a:t>no han sido confrontadas o analizadas respecto de su validez fáctica o jurídica. Esto implica una ausencia de conexión entre la premisa y la constatación fáctica o jurídica que le corresponde en el ordenamiento </a:t>
            </a:r>
            <a:r>
              <a:rPr lang="es-PE" sz="3200" dirty="0" smtClean="0">
                <a:solidFill>
                  <a:srgbClr val="61636A"/>
                </a:solidFill>
                <a:latin typeface="Lucida Grande"/>
              </a:rPr>
              <a:t>jurídico.</a:t>
            </a:r>
            <a:endParaRPr lang="es-PE" sz="3200" dirty="0"/>
          </a:p>
        </p:txBody>
      </p:sp>
      <p:pic>
        <p:nvPicPr>
          <p:cNvPr id="7170" name="Picture 2" descr="C:\Users\PJUDICIAL\AppData\Local\Microsoft\Windows\Temporary Internet Files\Content.IE5\D54OPNWK\logic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1556" y="1749778"/>
            <a:ext cx="3476976" cy="403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643468"/>
            <a:ext cx="3549121" cy="1275644"/>
          </a:xfrm>
        </p:spPr>
        <p:txBody>
          <a:bodyPr>
            <a:normAutofit/>
          </a:bodyPr>
          <a:lstStyle/>
          <a:p>
            <a:r>
              <a:rPr lang="es-PE" b="1" dirty="0">
                <a:solidFill>
                  <a:srgbClr val="61636A"/>
                </a:solidFill>
                <a:latin typeface="Lucida Grande"/>
              </a:rPr>
              <a:t>d) La motivación insuficiente</a:t>
            </a:r>
            <a:endParaRPr lang="es-PE" dirty="0"/>
          </a:p>
        </p:txBody>
      </p:sp>
      <p:sp>
        <p:nvSpPr>
          <p:cNvPr id="3" name="2 Marcador de contenido"/>
          <p:cNvSpPr>
            <a:spLocks noGrp="1"/>
          </p:cNvSpPr>
          <p:nvPr>
            <p:ph idx="1"/>
          </p:nvPr>
        </p:nvSpPr>
        <p:spPr/>
        <p:txBody>
          <a:bodyPr/>
          <a:lstStyle/>
          <a:p>
            <a:endParaRPr lang="es-PE"/>
          </a:p>
        </p:txBody>
      </p:sp>
      <p:sp>
        <p:nvSpPr>
          <p:cNvPr id="4" name="3 Marcador de texto"/>
          <p:cNvSpPr>
            <a:spLocks noGrp="1"/>
          </p:cNvSpPr>
          <p:nvPr>
            <p:ph type="body" sz="half" idx="2"/>
          </p:nvPr>
        </p:nvSpPr>
        <p:spPr>
          <a:xfrm>
            <a:off x="1484312" y="2088443"/>
            <a:ext cx="3549121" cy="3815645"/>
          </a:xfrm>
        </p:spPr>
        <p:txBody>
          <a:bodyPr/>
          <a:lstStyle/>
          <a:p>
            <a:pPr algn="just"/>
            <a:r>
              <a:rPr lang="es-PE" sz="2400" dirty="0" smtClean="0">
                <a:solidFill>
                  <a:srgbClr val="61636A"/>
                </a:solidFill>
                <a:latin typeface="Lucida Grande"/>
              </a:rPr>
              <a:t>Si </a:t>
            </a:r>
            <a:r>
              <a:rPr lang="es-PE" sz="2400" dirty="0">
                <a:solidFill>
                  <a:srgbClr val="61636A"/>
                </a:solidFill>
                <a:latin typeface="Lucida Grande"/>
              </a:rPr>
              <a:t>la no existencia de argumentos o la expresada insuficiencia de razones, deviene manifiesta en contraposición de lo que fundamentalmente se decide.</a:t>
            </a:r>
            <a:r>
              <a:rPr lang="es-PE" dirty="0">
                <a:solidFill>
                  <a:srgbClr val="61636A"/>
                </a:solidFill>
                <a:latin typeface="Lucida Grande"/>
              </a:rPr>
              <a:t> </a:t>
            </a:r>
            <a:endParaRPr lang="es-PE" dirty="0"/>
          </a:p>
        </p:txBody>
      </p:sp>
      <p:pic>
        <p:nvPicPr>
          <p:cNvPr id="8194" name="Picture 2" descr="C:\Users\PJUDICIAL\AppData\Local\Microsoft\Windows\Temporary Internet Files\Content.IE5\ZC1YYVEK\512px-Incompleto.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622" y="564444"/>
            <a:ext cx="6762044" cy="550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4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451556"/>
            <a:ext cx="5774444" cy="925688"/>
          </a:xfrm>
        </p:spPr>
        <p:txBody>
          <a:bodyPr>
            <a:normAutofit/>
          </a:bodyPr>
          <a:lstStyle/>
          <a:p>
            <a:r>
              <a:rPr lang="es-PE" b="1" dirty="0">
                <a:solidFill>
                  <a:srgbClr val="61636A"/>
                </a:solidFill>
                <a:latin typeface="Lucida Grande"/>
              </a:rPr>
              <a:t>e) La motivación sustancialmente incongruente.</a:t>
            </a:r>
            <a:endParaRPr lang="es-PE" dirty="0"/>
          </a:p>
        </p:txBody>
      </p:sp>
      <p:sp>
        <p:nvSpPr>
          <p:cNvPr id="4" name="3 Marcador de texto"/>
          <p:cNvSpPr>
            <a:spLocks noGrp="1"/>
          </p:cNvSpPr>
          <p:nvPr>
            <p:ph type="body" sz="half" idx="2"/>
          </p:nvPr>
        </p:nvSpPr>
        <p:spPr>
          <a:xfrm>
            <a:off x="1495601" y="1535289"/>
            <a:ext cx="5695421" cy="4583289"/>
          </a:xfrm>
        </p:spPr>
        <p:txBody>
          <a:bodyPr>
            <a:normAutofit/>
          </a:bodyPr>
          <a:lstStyle/>
          <a:p>
            <a:pPr algn="just"/>
            <a:r>
              <a:rPr lang="es-PE" sz="1800" dirty="0">
                <a:solidFill>
                  <a:srgbClr val="61636A"/>
                </a:solidFill>
                <a:latin typeface="Lucida Grande"/>
              </a:rPr>
              <a:t>La incongruencia en la motivación supone un problema de desviación, o de manifiesta modificación o alteración del debate procesal, a lo que se denomina </a:t>
            </a:r>
            <a:r>
              <a:rPr lang="es-PE" sz="1800" b="1" u="sng" dirty="0">
                <a:solidFill>
                  <a:srgbClr val="61636A"/>
                </a:solidFill>
                <a:latin typeface="Lucida Grande"/>
              </a:rPr>
              <a:t>incongruencia activa</a:t>
            </a:r>
            <a:r>
              <a:rPr lang="es-PE" sz="1800" dirty="0">
                <a:solidFill>
                  <a:srgbClr val="61636A"/>
                </a:solidFill>
                <a:latin typeface="Lucida Grande"/>
              </a:rPr>
              <a:t>. Sin embargo, una simple incongruencia no implica necesariamente una función de control. Por el contrario, la ausencia total de dejar sin respuesta las pretensiones de las partes, o desviar la decisión de la dirección del debate judicial generando indefensión, implica una trasgresión del derecho a la tutela judicial y también del derecho a la motivación de la sentencia, lo que se trasunta en </a:t>
            </a:r>
            <a:r>
              <a:rPr lang="es-PE" sz="1800" b="1" u="sng" dirty="0">
                <a:solidFill>
                  <a:srgbClr val="61636A"/>
                </a:solidFill>
                <a:latin typeface="Lucida Grande"/>
              </a:rPr>
              <a:t>incongruencia </a:t>
            </a:r>
            <a:r>
              <a:rPr lang="es-PE" sz="1800" b="1" u="sng" dirty="0" err="1">
                <a:solidFill>
                  <a:srgbClr val="61636A"/>
                </a:solidFill>
                <a:latin typeface="Lucida Grande"/>
              </a:rPr>
              <a:t>omisiva</a:t>
            </a:r>
            <a:r>
              <a:rPr lang="es-PE" sz="1800" dirty="0">
                <a:solidFill>
                  <a:srgbClr val="61636A"/>
                </a:solidFill>
                <a:latin typeface="Lucida Grande"/>
              </a:rPr>
              <a:t>. En esencia, el principio de congruencia procesal exige que el juez, al momento de decidir la pretensión puesta en su conocimiento, no omita, altere o se exceda en la definición de las peticiones incoadas.</a:t>
            </a:r>
            <a:endParaRPr lang="es-PE" sz="1800" dirty="0"/>
          </a:p>
        </p:txBody>
      </p:sp>
      <p:pic>
        <p:nvPicPr>
          <p:cNvPr id="9218" name="Picture 2" descr="C:\Users\PJUDICIAL\AppData\Local\Microsoft\Windows\Temporary Internet Files\Content.IE5\D54OPNWK\puzzle coming[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3625" y="756356"/>
            <a:ext cx="4462286" cy="500097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PJUDICIAL\AppData\Local\Microsoft\Windows\Temporary Internet Files\Content.IE5\ZC1YYVEK\incongruencia_falso_mentir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407" y="1889831"/>
            <a:ext cx="4410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32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3" y="528320"/>
            <a:ext cx="8295308" cy="802640"/>
          </a:xfrm>
        </p:spPr>
        <p:txBody>
          <a:bodyPr>
            <a:normAutofit fontScale="90000"/>
          </a:bodyPr>
          <a:lstStyle/>
          <a:p>
            <a:pPr lvl="0">
              <a:spcBef>
                <a:spcPct val="20000"/>
              </a:spcBef>
              <a:spcAft>
                <a:spcPts val="600"/>
              </a:spcAft>
            </a:pPr>
            <a:r>
              <a:rPr lang="es-PE" sz="4900" b="1" dirty="0" smtClean="0">
                <a:ln>
                  <a:noFill/>
                </a:ln>
                <a:solidFill>
                  <a:prstClr val="black"/>
                </a:solidFill>
                <a:ea typeface="+mn-ea"/>
                <a:cs typeface="+mn-cs"/>
              </a:rPr>
              <a:t/>
            </a:r>
            <a:br>
              <a:rPr lang="es-PE" sz="4900" b="1" dirty="0" smtClean="0">
                <a:ln>
                  <a:noFill/>
                </a:ln>
                <a:solidFill>
                  <a:prstClr val="black"/>
                </a:solidFill>
                <a:ea typeface="+mn-ea"/>
                <a:cs typeface="+mn-cs"/>
              </a:rPr>
            </a:br>
            <a:endParaRPr lang="es-PE" sz="4800" b="1" dirty="0"/>
          </a:p>
        </p:txBody>
      </p:sp>
      <p:sp>
        <p:nvSpPr>
          <p:cNvPr id="4" name="Marcador de texto 3"/>
          <p:cNvSpPr>
            <a:spLocks noGrp="1"/>
          </p:cNvSpPr>
          <p:nvPr>
            <p:ph type="body" sz="half" idx="2"/>
          </p:nvPr>
        </p:nvSpPr>
        <p:spPr>
          <a:xfrm>
            <a:off x="1484312" y="741680"/>
            <a:ext cx="9913491" cy="6728066"/>
          </a:xfrm>
        </p:spPr>
        <p:txBody>
          <a:bodyPr>
            <a:normAutofit/>
          </a:bodyPr>
          <a:lstStyle/>
          <a:p>
            <a:r>
              <a:rPr lang="es-PE" sz="4400" dirty="0"/>
              <a:t>	</a:t>
            </a:r>
            <a:r>
              <a:rPr lang="es-PE" sz="4400" u="sng" dirty="0"/>
              <a:t>Artículo 10.- Causales de </a:t>
            </a:r>
            <a:r>
              <a:rPr lang="es-PE" sz="4400" u="sng" dirty="0" smtClean="0"/>
              <a:t>nulidad</a:t>
            </a:r>
          </a:p>
          <a:p>
            <a:r>
              <a:rPr lang="es-PE" sz="3900" dirty="0" smtClean="0"/>
              <a:t>Son </a:t>
            </a:r>
            <a:r>
              <a:rPr lang="es-PE" sz="3900" dirty="0"/>
              <a:t>vicios del acto administrativo, que causan su nulidad de pleno derecho, los siguientes:</a:t>
            </a:r>
          </a:p>
          <a:p>
            <a:r>
              <a:rPr lang="es-PE" sz="4400" dirty="0"/>
              <a:t>	1. La contravención a la Constitución, a las leyes o a las normas reglamentarias.</a:t>
            </a:r>
          </a:p>
          <a:p>
            <a:r>
              <a:rPr lang="es-PE" sz="4400" dirty="0"/>
              <a:t>	2. El defecto o la omisión de alguno de sus requisitos de validez, </a:t>
            </a:r>
            <a:r>
              <a:rPr lang="es-PE" sz="4400" dirty="0" smtClean="0"/>
              <a:t>(la motivación)</a:t>
            </a:r>
          </a:p>
          <a:p>
            <a:r>
              <a:rPr lang="es-PE" sz="4400" dirty="0" smtClean="0"/>
              <a:t> </a:t>
            </a:r>
            <a:endParaRPr lang="es-PE" sz="4400" dirty="0"/>
          </a:p>
        </p:txBody>
      </p:sp>
      <p:sp>
        <p:nvSpPr>
          <p:cNvPr id="7" name="6 Flecha derecha"/>
          <p:cNvSpPr/>
          <p:nvPr/>
        </p:nvSpPr>
        <p:spPr>
          <a:xfrm>
            <a:off x="1200861" y="35425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Flecha derecha"/>
          <p:cNvSpPr/>
          <p:nvPr/>
        </p:nvSpPr>
        <p:spPr>
          <a:xfrm>
            <a:off x="1200861" y="50871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04106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516566" y="301083"/>
            <a:ext cx="7861113" cy="1700437"/>
          </a:xfrm>
        </p:spPr>
        <p:txBody>
          <a:bodyPr>
            <a:normAutofit/>
          </a:bodyPr>
          <a:lstStyle/>
          <a:p>
            <a:r>
              <a:rPr lang="es-PE" sz="5400" dirty="0" smtClean="0"/>
              <a:t>República de «razones»</a:t>
            </a:r>
            <a:endParaRPr lang="es-PE" sz="5400" dirty="0"/>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7413" y="534627"/>
            <a:ext cx="1854200" cy="1666875"/>
          </a:xfrm>
        </p:spPr>
      </p:pic>
      <p:sp>
        <p:nvSpPr>
          <p:cNvPr id="6" name="Marcador de texto 5"/>
          <p:cNvSpPr>
            <a:spLocks noGrp="1"/>
          </p:cNvSpPr>
          <p:nvPr>
            <p:ph type="body" sz="half" idx="2"/>
          </p:nvPr>
        </p:nvSpPr>
        <p:spPr>
          <a:xfrm>
            <a:off x="1484312" y="2395470"/>
            <a:ext cx="9630156" cy="3720850"/>
          </a:xfrm>
        </p:spPr>
        <p:txBody>
          <a:bodyPr>
            <a:normAutofit fontScale="92500"/>
          </a:bodyPr>
          <a:lstStyle/>
          <a:p>
            <a:pPr algn="just">
              <a:spcAft>
                <a:spcPts val="0"/>
              </a:spcAft>
            </a:pPr>
            <a:r>
              <a:rPr lang="es-ES" sz="3600" b="1" i="1" dirty="0" smtClean="0">
                <a:latin typeface="Times New Roman"/>
                <a:ea typeface="Times New Roman"/>
              </a:rPr>
              <a:t>Porque </a:t>
            </a:r>
            <a:r>
              <a:rPr lang="es-ES" sz="3600" b="1" i="1" dirty="0">
                <a:latin typeface="Times New Roman"/>
                <a:ea typeface="Times New Roman"/>
              </a:rPr>
              <a:t>toda decisión en la que se expresa alguna forma de ejercicio de poder, tendría que </a:t>
            </a:r>
            <a:r>
              <a:rPr lang="es-ES" sz="3600" b="1" i="1" dirty="0" smtClean="0">
                <a:latin typeface="Times New Roman"/>
                <a:ea typeface="Times New Roman"/>
              </a:rPr>
              <a:t>justificarse.</a:t>
            </a:r>
          </a:p>
          <a:p>
            <a:pPr algn="just">
              <a:spcAft>
                <a:spcPts val="0"/>
              </a:spcAft>
            </a:pPr>
            <a:r>
              <a:rPr lang="es-ES" sz="3600" i="1" dirty="0" smtClean="0">
                <a:latin typeface="Times New Roman"/>
                <a:ea typeface="Times New Roman"/>
              </a:rPr>
              <a:t>Es un derecho fundamental del administrado:</a:t>
            </a:r>
            <a:r>
              <a:rPr lang="es-ES" sz="3600" dirty="0" smtClean="0">
                <a:latin typeface="Times New Roman"/>
                <a:ea typeface="Times New Roman"/>
              </a:rPr>
              <a:t> </a:t>
            </a:r>
            <a:r>
              <a:rPr lang="es-ES" sz="3600" i="1" dirty="0">
                <a:latin typeface="Times New Roman"/>
                <a:ea typeface="Times New Roman"/>
              </a:rPr>
              <a:t>la motivación escrita de las </a:t>
            </a:r>
            <a:r>
              <a:rPr lang="es-ES" sz="3600" i="1" dirty="0" smtClean="0">
                <a:latin typeface="Times New Roman"/>
                <a:ea typeface="Times New Roman"/>
              </a:rPr>
              <a:t>resoluciones…</a:t>
            </a:r>
            <a:r>
              <a:rPr lang="es-ES" sz="3600" dirty="0" smtClean="0">
                <a:latin typeface="Times New Roman"/>
                <a:ea typeface="Times New Roman"/>
              </a:rPr>
              <a:t>, </a:t>
            </a:r>
            <a:r>
              <a:rPr lang="es-ES" sz="3600" i="1" dirty="0">
                <a:latin typeface="Times New Roman"/>
                <a:ea typeface="Times New Roman"/>
              </a:rPr>
              <a:t>con mención expresa de la ley aplicable y de los fundamentos de hecho en que se sustentan</a:t>
            </a:r>
            <a:r>
              <a:rPr lang="es-ES" sz="3600" dirty="0">
                <a:latin typeface="Times New Roman"/>
                <a:ea typeface="Times New Roman"/>
              </a:rPr>
              <a:t>, consagrado en el </a:t>
            </a:r>
            <a:r>
              <a:rPr lang="es-ES" sz="3600" dirty="0" smtClean="0">
                <a:latin typeface="Times New Roman"/>
                <a:ea typeface="Times New Roman"/>
              </a:rPr>
              <a:t>art. </a:t>
            </a:r>
            <a:r>
              <a:rPr lang="es-ES" sz="3600" dirty="0">
                <a:latin typeface="Times New Roman"/>
                <a:ea typeface="Times New Roman"/>
              </a:rPr>
              <a:t>139.5 de la </a:t>
            </a:r>
            <a:r>
              <a:rPr lang="es-ES" sz="3600" dirty="0" smtClean="0">
                <a:latin typeface="Times New Roman"/>
                <a:ea typeface="Times New Roman"/>
              </a:rPr>
              <a:t>Const., que se extiende en sede administrativa.</a:t>
            </a:r>
            <a:endParaRPr lang="es-PE" sz="2400" dirty="0">
              <a:latin typeface="Times New Roman"/>
              <a:ea typeface="Times New Roman"/>
            </a:endParaRPr>
          </a:p>
        </p:txBody>
      </p:sp>
    </p:spTree>
    <p:extLst>
      <p:ext uri="{BB962C8B-B14F-4D97-AF65-F5344CB8AC3E}">
        <p14:creationId xmlns:p14="http://schemas.microsoft.com/office/powerpoint/2010/main" val="4096613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2" y="463639"/>
            <a:ext cx="10313678" cy="885659"/>
          </a:xfrm>
        </p:spPr>
        <p:txBody>
          <a:bodyPr>
            <a:normAutofit/>
          </a:bodyPr>
          <a:lstStyle/>
          <a:p>
            <a:r>
              <a:rPr lang="es-PE" sz="4800" dirty="0"/>
              <a:t>Artículo 14.- Conservación del acto</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0197" y="1750740"/>
            <a:ext cx="3052293" cy="4330391"/>
          </a:xfrm>
        </p:spPr>
      </p:pic>
      <p:sp>
        <p:nvSpPr>
          <p:cNvPr id="4" name="Marcador de texto 3"/>
          <p:cNvSpPr>
            <a:spLocks noGrp="1"/>
          </p:cNvSpPr>
          <p:nvPr>
            <p:ph type="body" sz="half" idx="2"/>
          </p:nvPr>
        </p:nvSpPr>
        <p:spPr>
          <a:xfrm>
            <a:off x="1126273" y="1728439"/>
            <a:ext cx="7515921" cy="4739267"/>
          </a:xfrm>
        </p:spPr>
        <p:txBody>
          <a:bodyPr>
            <a:normAutofit fontScale="62500" lnSpcReduction="20000"/>
          </a:bodyPr>
          <a:lstStyle/>
          <a:p>
            <a:r>
              <a:rPr lang="es-PE" sz="3600" b="1" dirty="0"/>
              <a:t>14.1 Cuando el vicio del acto administrativo por el incumplimiento a sus elementos de validez, no sea trascendente, prevalece la conservación del acto, </a:t>
            </a:r>
            <a:r>
              <a:rPr lang="es-PE" sz="3600" b="1" u="sng" dirty="0"/>
              <a:t>procediéndose a su enmienda </a:t>
            </a:r>
            <a:r>
              <a:rPr lang="es-PE" sz="3600" b="1" dirty="0"/>
              <a:t>por la propia autoridad emisora.</a:t>
            </a:r>
          </a:p>
          <a:p>
            <a:r>
              <a:rPr lang="es-PE" sz="3600" b="1" dirty="0"/>
              <a:t>	14.2 Son actos administrativos afectados por vicios </a:t>
            </a:r>
            <a:r>
              <a:rPr lang="es-PE" sz="3600" b="1" u="sng" dirty="0"/>
              <a:t>no trascendentes</a:t>
            </a:r>
            <a:r>
              <a:rPr lang="es-PE" sz="3600" b="1" dirty="0"/>
              <a:t>, los </a:t>
            </a:r>
            <a:r>
              <a:rPr lang="es-PE" sz="3600" b="1" dirty="0" smtClean="0"/>
              <a:t>siguientes:</a:t>
            </a:r>
            <a:endParaRPr lang="es-PE" sz="3600" dirty="0" smtClean="0"/>
          </a:p>
          <a:p>
            <a:pPr>
              <a:buFont typeface="Arial" pitchFamily="34" charset="0"/>
              <a:buChar char="•"/>
            </a:pPr>
            <a:r>
              <a:rPr lang="es-PE" sz="3600" dirty="0"/>
              <a:t>El acto cuyo contenido sea impreciso o incongruente con las cuestiones surgidas en la motivación</a:t>
            </a:r>
            <a:r>
              <a:rPr lang="es-PE" sz="3600" dirty="0" smtClean="0"/>
              <a:t>.</a:t>
            </a:r>
          </a:p>
          <a:p>
            <a:pPr>
              <a:buFont typeface="Arial" pitchFamily="34" charset="0"/>
              <a:buChar char="•"/>
            </a:pPr>
            <a:r>
              <a:rPr lang="es-PE" sz="3600" dirty="0"/>
              <a:t>El acto emitido con una motivación insuficiente o parcial</a:t>
            </a:r>
            <a:r>
              <a:rPr lang="es-PE" sz="3600" dirty="0" smtClean="0"/>
              <a:t>.</a:t>
            </a:r>
          </a:p>
          <a:p>
            <a:pPr>
              <a:buFont typeface="Arial" pitchFamily="34" charset="0"/>
              <a:buChar char="•"/>
            </a:pPr>
            <a:r>
              <a:rPr lang="es-PE" sz="3600" dirty="0" smtClean="0"/>
              <a:t>Subsanables y </a:t>
            </a:r>
            <a:r>
              <a:rPr lang="es-PE" sz="3600" dirty="0" err="1" smtClean="0"/>
              <a:t>convalidables</a:t>
            </a:r>
            <a:r>
              <a:rPr lang="es-PE" sz="3600" dirty="0" smtClean="0"/>
              <a:t>.</a:t>
            </a:r>
          </a:p>
          <a:p>
            <a:pPr>
              <a:buFont typeface="Arial" pitchFamily="34" charset="0"/>
              <a:buChar char="•"/>
            </a:pPr>
            <a:r>
              <a:rPr lang="es-PE" sz="3600" dirty="0"/>
              <a:t>Aquellos emitidos con omisión de documentación no </a:t>
            </a:r>
            <a:r>
              <a:rPr lang="es-PE" sz="3600" dirty="0" smtClean="0"/>
              <a:t>esencial.</a:t>
            </a:r>
          </a:p>
        </p:txBody>
      </p:sp>
    </p:spTree>
    <p:extLst>
      <p:ext uri="{BB962C8B-B14F-4D97-AF65-F5344CB8AC3E}">
        <p14:creationId xmlns:p14="http://schemas.microsoft.com/office/powerpoint/2010/main" val="1152338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457200"/>
            <a:ext cx="7842569" cy="680224"/>
          </a:xfrm>
        </p:spPr>
        <p:txBody>
          <a:bodyPr>
            <a:normAutofit/>
          </a:bodyPr>
          <a:lstStyle/>
          <a:p>
            <a:r>
              <a:rPr lang="es-PE" sz="3600" dirty="0" smtClean="0"/>
              <a:t>Patologías en la argumentación</a:t>
            </a:r>
            <a:endParaRPr lang="es-PE" sz="3600" dirty="0"/>
          </a:p>
        </p:txBody>
      </p:sp>
      <p:sp>
        <p:nvSpPr>
          <p:cNvPr id="4" name="3 Marcador de texto"/>
          <p:cNvSpPr>
            <a:spLocks noGrp="1"/>
          </p:cNvSpPr>
          <p:nvPr>
            <p:ph type="body" sz="half" idx="2"/>
          </p:nvPr>
        </p:nvSpPr>
        <p:spPr>
          <a:xfrm>
            <a:off x="1484312" y="1361440"/>
            <a:ext cx="7680008" cy="5303520"/>
          </a:xfrm>
        </p:spPr>
        <p:txBody>
          <a:bodyPr>
            <a:normAutofit lnSpcReduction="10000"/>
          </a:bodyPr>
          <a:lstStyle/>
          <a:p>
            <a:pPr marL="514350" lvl="0" indent="-514350" algn="just">
              <a:buClr>
                <a:srgbClr val="30ACEC">
                  <a:lumMod val="75000"/>
                </a:srgbClr>
              </a:buClr>
              <a:buFont typeface="+mj-lt"/>
              <a:buAutoNum type="arabicPeriod"/>
              <a:defRPr/>
            </a:pPr>
            <a:r>
              <a:rPr lang="es-PE" sz="2800" dirty="0" smtClean="0">
                <a:solidFill>
                  <a:prstClr val="black"/>
                </a:solidFill>
              </a:rPr>
              <a:t>Falta </a:t>
            </a:r>
            <a:r>
              <a:rPr lang="es-PE" sz="2800" dirty="0">
                <a:solidFill>
                  <a:prstClr val="black"/>
                </a:solidFill>
              </a:rPr>
              <a:t>de </a:t>
            </a:r>
            <a:r>
              <a:rPr lang="es-PE" sz="2800" dirty="0" smtClean="0">
                <a:solidFill>
                  <a:prstClr val="black"/>
                </a:solidFill>
              </a:rPr>
              <a:t>orden. </a:t>
            </a:r>
          </a:p>
          <a:p>
            <a:pPr marL="514350" lvl="0" indent="-514350" algn="just">
              <a:buClr>
                <a:srgbClr val="30ACEC">
                  <a:lumMod val="75000"/>
                </a:srgbClr>
              </a:buClr>
              <a:buFont typeface="+mj-lt"/>
              <a:buAutoNum type="arabicPeriod"/>
              <a:defRPr/>
            </a:pPr>
            <a:r>
              <a:rPr lang="es-PE" sz="2800" dirty="0" smtClean="0">
                <a:solidFill>
                  <a:prstClr val="black"/>
                </a:solidFill>
              </a:rPr>
              <a:t>Ausencia </a:t>
            </a:r>
            <a:r>
              <a:rPr lang="es-PE" sz="2800" dirty="0">
                <a:solidFill>
                  <a:prstClr val="black"/>
                </a:solidFill>
              </a:rPr>
              <a:t>de </a:t>
            </a:r>
            <a:r>
              <a:rPr lang="es-PE" sz="2800" dirty="0" smtClean="0">
                <a:solidFill>
                  <a:prstClr val="black"/>
                </a:solidFill>
              </a:rPr>
              <a:t>claridad.</a:t>
            </a:r>
          </a:p>
          <a:p>
            <a:pPr marL="514350" lvl="0" indent="-514350" algn="just">
              <a:buClr>
                <a:srgbClr val="30ACEC">
                  <a:lumMod val="75000"/>
                </a:srgbClr>
              </a:buClr>
              <a:buFont typeface="+mj-lt"/>
              <a:buAutoNum type="arabicPeriod"/>
              <a:defRPr/>
            </a:pPr>
            <a:r>
              <a:rPr lang="es-PE" sz="2800" dirty="0" smtClean="0">
                <a:solidFill>
                  <a:prstClr val="black"/>
                </a:solidFill>
              </a:rPr>
              <a:t>Errores </a:t>
            </a:r>
            <a:r>
              <a:rPr lang="es-PE" sz="2800" dirty="0">
                <a:solidFill>
                  <a:prstClr val="black"/>
                </a:solidFill>
              </a:rPr>
              <a:t>de sintaxis y </a:t>
            </a:r>
            <a:r>
              <a:rPr lang="es-PE" sz="2800" dirty="0" smtClean="0">
                <a:solidFill>
                  <a:prstClr val="black"/>
                </a:solidFill>
              </a:rPr>
              <a:t>ortografía.</a:t>
            </a:r>
          </a:p>
          <a:p>
            <a:pPr marL="514350" lvl="0" indent="-514350" algn="just">
              <a:buClr>
                <a:srgbClr val="30ACEC">
                  <a:lumMod val="75000"/>
                </a:srgbClr>
              </a:buClr>
              <a:buFont typeface="+mj-lt"/>
              <a:buAutoNum type="arabicPeriod"/>
              <a:defRPr/>
            </a:pPr>
            <a:r>
              <a:rPr lang="es-PE" sz="2800" dirty="0" smtClean="0">
                <a:solidFill>
                  <a:prstClr val="black"/>
                </a:solidFill>
              </a:rPr>
              <a:t>Redundancia (Queísmo)</a:t>
            </a:r>
          </a:p>
          <a:p>
            <a:pPr marL="514350" lvl="0" indent="-514350" algn="just">
              <a:buClr>
                <a:srgbClr val="30ACEC">
                  <a:lumMod val="75000"/>
                </a:srgbClr>
              </a:buClr>
              <a:buFont typeface="+mj-lt"/>
              <a:buAutoNum type="arabicPeriod"/>
              <a:defRPr/>
            </a:pPr>
            <a:r>
              <a:rPr lang="es-PE" sz="2800" dirty="0" smtClean="0">
                <a:solidFill>
                  <a:prstClr val="black"/>
                </a:solidFill>
              </a:rPr>
              <a:t>Incongruencia. </a:t>
            </a:r>
          </a:p>
          <a:p>
            <a:pPr marL="514350" lvl="0" indent="-514350" algn="just">
              <a:buClr>
                <a:srgbClr val="30ACEC">
                  <a:lumMod val="75000"/>
                </a:srgbClr>
              </a:buClr>
              <a:buFont typeface="+mj-lt"/>
              <a:buAutoNum type="arabicPeriod"/>
              <a:defRPr/>
            </a:pPr>
            <a:r>
              <a:rPr lang="es-PE" sz="2800" dirty="0" smtClean="0">
                <a:solidFill>
                  <a:prstClr val="black"/>
                </a:solidFill>
              </a:rPr>
              <a:t>Insuficiencia argumentativa.</a:t>
            </a:r>
          </a:p>
          <a:p>
            <a:pPr marL="514350" lvl="0" indent="-514350" algn="just">
              <a:buClr>
                <a:srgbClr val="30ACEC">
                  <a:lumMod val="75000"/>
                </a:srgbClr>
              </a:buClr>
              <a:buFont typeface="+mj-lt"/>
              <a:buAutoNum type="arabicPeriod"/>
              <a:defRPr/>
            </a:pPr>
            <a:r>
              <a:rPr lang="es-PE" sz="2800" dirty="0" smtClean="0">
                <a:solidFill>
                  <a:prstClr val="black"/>
                </a:solidFill>
              </a:rPr>
              <a:t>Abundancia de </a:t>
            </a:r>
            <a:r>
              <a:rPr lang="es-PE" sz="2800" dirty="0">
                <a:solidFill>
                  <a:prstClr val="black"/>
                </a:solidFill>
              </a:rPr>
              <a:t>citas doctrinarias y jurisprudencia innecesarias o poco relevantes para la solución del caso concreto.</a:t>
            </a:r>
          </a:p>
          <a:p>
            <a:r>
              <a:rPr lang="es-PE" sz="3000" dirty="0">
                <a:ln w="3175" cmpd="sng">
                  <a:noFill/>
                </a:ln>
                <a:solidFill>
                  <a:prstClr val="black"/>
                </a:solidFill>
                <a:ea typeface="+mj-ea"/>
                <a:cs typeface="+mj-cs"/>
              </a:rPr>
              <a:t>Resolución Del CNM N° 120-2014-PCNM</a:t>
            </a:r>
            <a:endParaRPr lang="es-PE" sz="3000" dirty="0"/>
          </a:p>
        </p:txBody>
      </p:sp>
      <p:pic>
        <p:nvPicPr>
          <p:cNvPr id="5" name="Picture 2" descr="C:\Users\PJUDICIAL\AppData\Local\Microsoft\Windows\Temporary Internet Files\Content.IE5\GGVDOEG7\17112[1].jpg"/>
          <p:cNvPicPr>
            <a:picLocks noChangeAspect="1" noChangeArrowheads="1"/>
          </p:cNvPicPr>
          <p:nvPr/>
        </p:nvPicPr>
        <p:blipFill>
          <a:blip r:embed="rId2"/>
          <a:srcRect/>
          <a:stretch>
            <a:fillRect/>
          </a:stretch>
        </p:blipFill>
        <p:spPr bwMode="auto">
          <a:xfrm>
            <a:off x="9326880" y="680223"/>
            <a:ext cx="2593773" cy="5720577"/>
          </a:xfrm>
          <a:prstGeom prst="rect">
            <a:avLst/>
          </a:prstGeom>
          <a:noFill/>
        </p:spPr>
      </p:pic>
      <p:pic>
        <p:nvPicPr>
          <p:cNvPr id="7" name="Picture 3" descr="C:\Users\PJUDICIAL\AppData\Local\Microsoft\Windows\Temporary Internet Files\Content.IE5\QLMXOG5M\caos[1].jpg"/>
          <p:cNvPicPr>
            <a:picLocks noGrp="1" noChangeAspect="1" noChangeArrowheads="1"/>
          </p:cNvPicPr>
          <p:nvPr>
            <p:ph idx="1"/>
          </p:nvPr>
        </p:nvPicPr>
        <p:blipFill>
          <a:blip r:embed="rId3"/>
          <a:srcRect/>
          <a:stretch>
            <a:fillRect/>
          </a:stretch>
        </p:blipFill>
        <p:spPr bwMode="auto">
          <a:xfrm>
            <a:off x="9753600" y="5354320"/>
            <a:ext cx="1971040" cy="9176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613317"/>
            <a:ext cx="6298248" cy="758283"/>
          </a:xfrm>
        </p:spPr>
        <p:txBody>
          <a:bodyPr>
            <a:noAutofit/>
          </a:bodyPr>
          <a:lstStyle/>
          <a:p>
            <a:r>
              <a:rPr lang="es-PE" sz="3600" dirty="0">
                <a:solidFill>
                  <a:prstClr val="black"/>
                </a:solidFill>
              </a:rPr>
              <a:t>Patologías en la argumentación</a:t>
            </a:r>
            <a:endParaRPr lang="es-PE" sz="4400" dirty="0"/>
          </a:p>
        </p:txBody>
      </p:sp>
      <p:sp>
        <p:nvSpPr>
          <p:cNvPr id="4" name="3 Marcador de texto"/>
          <p:cNvSpPr>
            <a:spLocks noGrp="1"/>
          </p:cNvSpPr>
          <p:nvPr>
            <p:ph type="body" sz="half" idx="2"/>
          </p:nvPr>
        </p:nvSpPr>
        <p:spPr>
          <a:xfrm>
            <a:off x="1484312" y="1561171"/>
            <a:ext cx="5987005" cy="4666909"/>
          </a:xfrm>
        </p:spPr>
        <p:txBody>
          <a:bodyPr>
            <a:normAutofit fontScale="92500" lnSpcReduction="10000"/>
          </a:bodyPr>
          <a:lstStyle/>
          <a:p>
            <a:pPr marL="457200" indent="-457200">
              <a:buFont typeface="Arial" pitchFamily="34" charset="0"/>
              <a:buChar char="•"/>
            </a:pPr>
            <a:r>
              <a:rPr lang="es-PE" sz="2800" dirty="0" smtClean="0">
                <a:solidFill>
                  <a:prstClr val="black"/>
                </a:solidFill>
              </a:rPr>
              <a:t>Limitan </a:t>
            </a:r>
            <a:r>
              <a:rPr lang="es-PE" sz="2800" dirty="0">
                <a:solidFill>
                  <a:prstClr val="black"/>
                </a:solidFill>
              </a:rPr>
              <a:t>su razonamiento a trascribir el contenido de las normas aplicables al caso, sin efectuar procedimiento interpretativo alguno, sea de </a:t>
            </a:r>
            <a:r>
              <a:rPr lang="es-PE" sz="2800" b="1" i="1" dirty="0">
                <a:solidFill>
                  <a:prstClr val="black"/>
                </a:solidFill>
              </a:rPr>
              <a:t>subsunción o ponderación de derechos </a:t>
            </a:r>
            <a:r>
              <a:rPr lang="es-PE" sz="2800" b="1" i="1" dirty="0" smtClean="0">
                <a:solidFill>
                  <a:prstClr val="black"/>
                </a:solidFill>
              </a:rPr>
              <a:t>fundamentales.</a:t>
            </a:r>
          </a:p>
          <a:p>
            <a:pPr marL="342900" lvl="0" indent="-342900">
              <a:buClr>
                <a:srgbClr val="30ACEC">
                  <a:lumMod val="75000"/>
                </a:srgbClr>
              </a:buClr>
              <a:buFont typeface="Arial" pitchFamily="34" charset="0"/>
              <a:buChar char="•"/>
              <a:defRPr/>
            </a:pPr>
            <a:r>
              <a:rPr lang="es-PE" sz="2800" dirty="0">
                <a:solidFill>
                  <a:prstClr val="black"/>
                </a:solidFill>
              </a:rPr>
              <a:t>Suelen remplazar su razonamiento a través de trascripción de </a:t>
            </a:r>
            <a:r>
              <a:rPr lang="es-PE" sz="2800" dirty="0" smtClean="0">
                <a:solidFill>
                  <a:prstClr val="black"/>
                </a:solidFill>
              </a:rPr>
              <a:t>extractos </a:t>
            </a:r>
            <a:r>
              <a:rPr lang="es-PE" sz="2800" dirty="0">
                <a:solidFill>
                  <a:prstClr val="black"/>
                </a:solidFill>
              </a:rPr>
              <a:t>de la actuación probatoria, </a:t>
            </a:r>
            <a:r>
              <a:rPr lang="es-PE" sz="2800" b="1" dirty="0">
                <a:solidFill>
                  <a:prstClr val="black"/>
                </a:solidFill>
              </a:rPr>
              <a:t>sin valorar el aporte objetivo </a:t>
            </a:r>
            <a:r>
              <a:rPr lang="es-PE" sz="2800" dirty="0">
                <a:solidFill>
                  <a:prstClr val="black"/>
                </a:solidFill>
              </a:rPr>
              <a:t>de los mismos a su decisión.</a:t>
            </a:r>
          </a:p>
          <a:p>
            <a:endParaRPr lang="es-PE"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880" y="1162368"/>
            <a:ext cx="3249613" cy="469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680720"/>
            <a:ext cx="10220008" cy="741680"/>
          </a:xfrm>
        </p:spPr>
        <p:txBody>
          <a:bodyPr>
            <a:normAutofit/>
          </a:bodyPr>
          <a:lstStyle/>
          <a:p>
            <a:r>
              <a:rPr lang="es-PE" sz="2800" b="1" dirty="0" smtClean="0">
                <a:solidFill>
                  <a:prstClr val="black"/>
                </a:solidFill>
              </a:rPr>
              <a:t>EVALUACIÓN </a:t>
            </a:r>
            <a:r>
              <a:rPr lang="es-PE" sz="2800" b="1" dirty="0">
                <a:solidFill>
                  <a:prstClr val="black"/>
                </a:solidFill>
              </a:rPr>
              <a:t>DE </a:t>
            </a:r>
            <a:r>
              <a:rPr lang="es-PE" sz="2800" b="1" dirty="0" smtClean="0">
                <a:solidFill>
                  <a:prstClr val="black"/>
                </a:solidFill>
              </a:rPr>
              <a:t>LAS RAZONES QUE JUSTIFICAN LA DECISIÓN</a:t>
            </a:r>
            <a:endParaRPr lang="es-PE" sz="2800" dirty="0"/>
          </a:p>
        </p:txBody>
      </p:sp>
      <p:sp>
        <p:nvSpPr>
          <p:cNvPr id="4" name="3 Marcador de texto"/>
          <p:cNvSpPr>
            <a:spLocks noGrp="1"/>
          </p:cNvSpPr>
          <p:nvPr>
            <p:ph type="body" sz="half" idx="2"/>
          </p:nvPr>
        </p:nvSpPr>
        <p:spPr>
          <a:xfrm>
            <a:off x="1484312" y="1666240"/>
            <a:ext cx="6521768" cy="4318000"/>
          </a:xfrm>
        </p:spPr>
        <p:txBody>
          <a:bodyPr>
            <a:normAutofit lnSpcReduction="10000"/>
          </a:bodyPr>
          <a:lstStyle/>
          <a:p>
            <a:pPr lvl="0" algn="l">
              <a:buClr>
                <a:srgbClr val="30ACEC">
                  <a:lumMod val="75000"/>
                </a:srgbClr>
              </a:buClr>
              <a:buFontTx/>
              <a:buChar char="-"/>
              <a:defRPr/>
            </a:pPr>
            <a:r>
              <a:rPr lang="es-PE" sz="2600" dirty="0">
                <a:solidFill>
                  <a:prstClr val="black"/>
                </a:solidFill>
              </a:rPr>
              <a:t>Limitar el empleo innecesario de elementos argumentativos .</a:t>
            </a:r>
          </a:p>
          <a:p>
            <a:pPr lvl="0" algn="l">
              <a:buClr>
                <a:srgbClr val="30ACEC">
                  <a:lumMod val="75000"/>
                </a:srgbClr>
              </a:buClr>
              <a:buFontTx/>
              <a:buChar char="-"/>
              <a:defRPr/>
            </a:pPr>
            <a:r>
              <a:rPr lang="es-PE" sz="2600" dirty="0">
                <a:solidFill>
                  <a:prstClr val="black"/>
                </a:solidFill>
              </a:rPr>
              <a:t>Incentivar el uso del lenguaje claro –sintáctica y ortográficamente correcto- y coherente.</a:t>
            </a:r>
          </a:p>
          <a:p>
            <a:pPr lvl="0" algn="l">
              <a:buClr>
                <a:srgbClr val="30ACEC">
                  <a:lumMod val="75000"/>
                </a:srgbClr>
              </a:buClr>
              <a:buFontTx/>
              <a:buChar char="-"/>
              <a:defRPr/>
            </a:pPr>
            <a:r>
              <a:rPr lang="es-PE" sz="2600" dirty="0">
                <a:solidFill>
                  <a:prstClr val="black"/>
                </a:solidFill>
              </a:rPr>
              <a:t>Promover la capacidad de síntesis.</a:t>
            </a:r>
          </a:p>
          <a:p>
            <a:pPr lvl="0" algn="l">
              <a:buClr>
                <a:srgbClr val="30ACEC">
                  <a:lumMod val="75000"/>
                </a:srgbClr>
              </a:buClr>
              <a:buFontTx/>
              <a:buChar char="-"/>
              <a:defRPr/>
            </a:pPr>
            <a:r>
              <a:rPr lang="es-PE" sz="2600" dirty="0">
                <a:solidFill>
                  <a:prstClr val="black"/>
                </a:solidFill>
              </a:rPr>
              <a:t>Estimular la capacidad del análisis lógico.</a:t>
            </a:r>
          </a:p>
          <a:p>
            <a:pPr lvl="0" algn="l">
              <a:buClr>
                <a:srgbClr val="30ACEC">
                  <a:lumMod val="75000"/>
                </a:srgbClr>
              </a:buClr>
              <a:buFontTx/>
              <a:buChar char="-"/>
              <a:defRPr/>
            </a:pPr>
            <a:r>
              <a:rPr lang="es-PE" sz="2600" dirty="0">
                <a:solidFill>
                  <a:prstClr val="black"/>
                </a:solidFill>
              </a:rPr>
              <a:t>Asegurar el cumplimiento de las exigencias y requisitos que la ley establece.</a:t>
            </a:r>
          </a:p>
          <a:p>
            <a:endParaRPr lang="es-PE" dirty="0"/>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07680" y="1960880"/>
            <a:ext cx="3616960" cy="436186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992460"/>
            <a:ext cx="8429123" cy="769433"/>
          </a:xfrm>
        </p:spPr>
        <p:txBody>
          <a:bodyPr>
            <a:normAutofit/>
          </a:bodyPr>
          <a:lstStyle/>
          <a:p>
            <a:r>
              <a:rPr lang="es-PE" sz="2200" b="1" dirty="0" smtClean="0">
                <a:solidFill>
                  <a:prstClr val="black"/>
                </a:solidFill>
              </a:rPr>
              <a:t>EVALUACIÓN </a:t>
            </a:r>
            <a:r>
              <a:rPr lang="es-PE" sz="2200" b="1" dirty="0">
                <a:solidFill>
                  <a:prstClr val="black"/>
                </a:solidFill>
              </a:rPr>
              <a:t>DE LA COMPRENSIÓN JURIDICA DEL PROBLEMA</a:t>
            </a:r>
            <a:endParaRPr lang="es-PE" b="1" u="sng" dirty="0"/>
          </a:p>
        </p:txBody>
      </p:sp>
      <p:sp>
        <p:nvSpPr>
          <p:cNvPr id="4" name="3 Marcador de texto"/>
          <p:cNvSpPr>
            <a:spLocks noGrp="1"/>
          </p:cNvSpPr>
          <p:nvPr>
            <p:ph type="body" sz="half" idx="2"/>
          </p:nvPr>
        </p:nvSpPr>
        <p:spPr>
          <a:xfrm>
            <a:off x="1484311" y="2040673"/>
            <a:ext cx="6971067" cy="4360127"/>
          </a:xfrm>
        </p:spPr>
        <p:txBody>
          <a:bodyPr>
            <a:noAutofit/>
          </a:bodyPr>
          <a:lstStyle/>
          <a:p>
            <a:pPr lvl="0" algn="just">
              <a:buClr>
                <a:srgbClr val="30ACEC">
                  <a:lumMod val="75000"/>
                </a:srgbClr>
              </a:buClr>
              <a:buFontTx/>
              <a:buChar char="-"/>
              <a:defRPr/>
            </a:pPr>
            <a:r>
              <a:rPr lang="es-PE" sz="2200" dirty="0">
                <a:solidFill>
                  <a:prstClr val="black"/>
                </a:solidFill>
              </a:rPr>
              <a:t>Se debe reducir en mayor medida los errores del mal uso del lenguaje escrito como: el mal uso de las reglas de ortografía y puntuación.</a:t>
            </a:r>
          </a:p>
          <a:p>
            <a:pPr lvl="0" algn="just">
              <a:buClr>
                <a:srgbClr val="30ACEC">
                  <a:lumMod val="75000"/>
                </a:srgbClr>
              </a:buClr>
              <a:buFontTx/>
              <a:buChar char="-"/>
              <a:defRPr/>
            </a:pPr>
            <a:endParaRPr lang="es-PE" sz="2200" dirty="0">
              <a:solidFill>
                <a:prstClr val="black"/>
              </a:solidFill>
            </a:endParaRPr>
          </a:p>
          <a:p>
            <a:pPr lvl="0" algn="just">
              <a:buClr>
                <a:srgbClr val="30ACEC">
                  <a:lumMod val="75000"/>
                </a:srgbClr>
              </a:buClr>
              <a:buFontTx/>
              <a:buChar char="-"/>
              <a:defRPr/>
            </a:pPr>
            <a:r>
              <a:rPr lang="es-PE" sz="2200" dirty="0">
                <a:solidFill>
                  <a:prstClr val="black"/>
                </a:solidFill>
              </a:rPr>
              <a:t>La resolución debe de contener la identificación y descripción del tipo de problema a resolver.</a:t>
            </a:r>
          </a:p>
          <a:p>
            <a:pPr lvl="0" algn="just">
              <a:buClr>
                <a:srgbClr val="30ACEC">
                  <a:lumMod val="75000"/>
                </a:srgbClr>
              </a:buClr>
              <a:buFontTx/>
              <a:buChar char="-"/>
              <a:defRPr/>
            </a:pPr>
            <a:endParaRPr lang="es-PE" sz="2200" dirty="0">
              <a:solidFill>
                <a:prstClr val="black"/>
              </a:solidFill>
            </a:endParaRPr>
          </a:p>
          <a:p>
            <a:pPr lvl="0" algn="just">
              <a:buClr>
                <a:srgbClr val="30ACEC">
                  <a:lumMod val="75000"/>
                </a:srgbClr>
              </a:buClr>
              <a:buFontTx/>
              <a:buChar char="-"/>
              <a:defRPr/>
            </a:pPr>
            <a:r>
              <a:rPr lang="es-PE" sz="2200" dirty="0">
                <a:solidFill>
                  <a:prstClr val="black"/>
                </a:solidFill>
              </a:rPr>
              <a:t>Cuando se trate de decisiones que resuelva impugnaciones debe respetarse la fijación de los agravios</a:t>
            </a:r>
          </a:p>
        </p:txBody>
      </p:sp>
      <p:pic>
        <p:nvPicPr>
          <p:cNvPr id="4098" name="Picture 2" descr="C:\Users\PJUDICIAL\AppData\Local\Microsoft\Windows\Temporary Internet Files\Content.IE5\KRJPK5R5\Justicia[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16963" y="1862667"/>
            <a:ext cx="3158948" cy="41881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36889" y="598311"/>
            <a:ext cx="9911644" cy="1083733"/>
          </a:xfrm>
        </p:spPr>
        <p:txBody>
          <a:bodyPr>
            <a:normAutofit/>
          </a:bodyPr>
          <a:lstStyle/>
          <a:p>
            <a:r>
              <a:rPr lang="es-PE" sz="2800" b="1" dirty="0">
                <a:ln>
                  <a:noFill/>
                </a:ln>
                <a:solidFill>
                  <a:prstClr val="black"/>
                </a:solidFill>
              </a:rPr>
              <a:t>EVALUACIÓN DE LA COHERENCIA LÓGICA Y SOLIDEZ DE LA ARGUMENTACIÓN</a:t>
            </a:r>
            <a:endParaRPr lang="es-PE" sz="2800" b="1" dirty="0"/>
          </a:p>
        </p:txBody>
      </p:sp>
      <p:sp>
        <p:nvSpPr>
          <p:cNvPr id="4" name="3 Marcador de texto"/>
          <p:cNvSpPr>
            <a:spLocks noGrp="1"/>
          </p:cNvSpPr>
          <p:nvPr>
            <p:ph type="body" sz="half" idx="2"/>
          </p:nvPr>
        </p:nvSpPr>
        <p:spPr>
          <a:xfrm>
            <a:off x="1484311" y="1862667"/>
            <a:ext cx="6654977" cy="4281655"/>
          </a:xfrm>
        </p:spPr>
        <p:txBody>
          <a:bodyPr>
            <a:noAutofit/>
          </a:bodyPr>
          <a:lstStyle/>
          <a:p>
            <a:pPr lvl="0" algn="just">
              <a:buClr>
                <a:srgbClr val="30ACEC">
                  <a:lumMod val="75000"/>
                </a:srgbClr>
              </a:buClr>
              <a:buFontTx/>
              <a:buChar char="-"/>
              <a:defRPr/>
            </a:pPr>
            <a:r>
              <a:rPr lang="es-PE" sz="2000" dirty="0">
                <a:solidFill>
                  <a:prstClr val="black"/>
                </a:solidFill>
              </a:rPr>
              <a:t>Toda Resolución debe ser coherente desde una perspectiva lógica, con ausencia de contradicciones y respetar los principios lógicos (Identidad, tercio </a:t>
            </a:r>
            <a:r>
              <a:rPr lang="es-PE" sz="2000" dirty="0" smtClean="0">
                <a:solidFill>
                  <a:prstClr val="black"/>
                </a:solidFill>
              </a:rPr>
              <a:t>excluido, no contradicción </a:t>
            </a:r>
            <a:r>
              <a:rPr lang="es-PE" sz="2000" dirty="0">
                <a:solidFill>
                  <a:prstClr val="black"/>
                </a:solidFill>
              </a:rPr>
              <a:t>y razón suficiente).</a:t>
            </a:r>
          </a:p>
          <a:p>
            <a:pPr lvl="0" algn="just">
              <a:buClr>
                <a:srgbClr val="30ACEC">
                  <a:lumMod val="75000"/>
                </a:srgbClr>
              </a:buClr>
              <a:buFontTx/>
              <a:buChar char="-"/>
              <a:defRPr/>
            </a:pPr>
            <a:r>
              <a:rPr lang="es-PE" sz="2000" dirty="0" smtClean="0">
                <a:solidFill>
                  <a:prstClr val="black"/>
                </a:solidFill>
              </a:rPr>
              <a:t>La </a:t>
            </a:r>
            <a:r>
              <a:rPr lang="es-PE" sz="2000" dirty="0">
                <a:solidFill>
                  <a:prstClr val="black"/>
                </a:solidFill>
              </a:rPr>
              <a:t>estructura lógica de la argumentación debe respetar los criterios de razonamiento deductivos, inductivos o de abducción, sea que se empleen en el análisis de las premisas normativas, fácticas o probatorias.</a:t>
            </a:r>
          </a:p>
          <a:p>
            <a:pPr lvl="0" algn="just">
              <a:buClr>
                <a:srgbClr val="30ACEC">
                  <a:lumMod val="75000"/>
                </a:srgbClr>
              </a:buClr>
              <a:buFontTx/>
              <a:buChar char="-"/>
              <a:defRPr/>
            </a:pPr>
            <a:r>
              <a:rPr lang="es-PE" sz="2000" dirty="0" smtClean="0">
                <a:solidFill>
                  <a:prstClr val="black"/>
                </a:solidFill>
              </a:rPr>
              <a:t>Toda </a:t>
            </a:r>
            <a:r>
              <a:rPr lang="es-PE" sz="2000" dirty="0">
                <a:solidFill>
                  <a:prstClr val="black"/>
                </a:solidFill>
              </a:rPr>
              <a:t>motivación debe cumplir con el principio de completitud, sin que por ello la argumentación deba ser sobreabundante.</a:t>
            </a:r>
          </a:p>
        </p:txBody>
      </p:sp>
      <p:sp>
        <p:nvSpPr>
          <p:cNvPr id="3" name="2 Marcador de contenido"/>
          <p:cNvSpPr>
            <a:spLocks noGrp="1"/>
          </p:cNvSpPr>
          <p:nvPr>
            <p:ph idx="1"/>
          </p:nvPr>
        </p:nvSpPr>
        <p:spPr/>
        <p:txBody>
          <a:bodyPr/>
          <a:lstStyle/>
          <a:p>
            <a:endParaRPr lang="es-PE"/>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1484313" y="646113"/>
            <a:ext cx="5060950" cy="825500"/>
          </a:xfrm>
        </p:spPr>
        <p:txBody>
          <a:bodyPr/>
          <a:lstStyle/>
          <a:p>
            <a:pPr eaLnBrk="1" hangingPunct="1"/>
            <a:r>
              <a:rPr lang="es-PE" sz="2000" b="1" smtClean="0">
                <a:ln>
                  <a:noFill/>
                </a:ln>
              </a:rPr>
              <a:t>EVALUACIÓN DE LA CONGRUENCIA PROCESAL</a:t>
            </a:r>
          </a:p>
        </p:txBody>
      </p:sp>
      <p:sp>
        <p:nvSpPr>
          <p:cNvPr id="4" name="3 Marcador de texto"/>
          <p:cNvSpPr>
            <a:spLocks noGrp="1"/>
          </p:cNvSpPr>
          <p:nvPr>
            <p:ph type="body" sz="half" idx="2"/>
          </p:nvPr>
        </p:nvSpPr>
        <p:spPr>
          <a:xfrm>
            <a:off x="1049338" y="1762125"/>
            <a:ext cx="5240337" cy="4392613"/>
          </a:xfrm>
        </p:spPr>
        <p:txBody>
          <a:bodyPr rtlCol="0">
            <a:normAutofit lnSpcReduction="10000"/>
          </a:bodyPr>
          <a:lstStyle/>
          <a:p>
            <a:pPr algn="l" eaLnBrk="1" fontAlgn="auto" hangingPunct="1">
              <a:buClr>
                <a:schemeClr val="accent1">
                  <a:lumMod val="75000"/>
                </a:schemeClr>
              </a:buClr>
              <a:buFont typeface="Arial"/>
              <a:buNone/>
              <a:defRPr/>
            </a:pPr>
            <a:endParaRPr lang="es-PE" sz="2800" dirty="0" smtClean="0"/>
          </a:p>
          <a:p>
            <a:pPr algn="just" eaLnBrk="1" fontAlgn="auto" hangingPunct="1">
              <a:buClr>
                <a:schemeClr val="accent1">
                  <a:lumMod val="75000"/>
                </a:schemeClr>
              </a:buClr>
              <a:buFontTx/>
              <a:buChar char="-"/>
              <a:defRPr/>
            </a:pPr>
            <a:r>
              <a:rPr lang="es-PE" sz="2800" dirty="0" smtClean="0"/>
              <a:t>La resolución se debe pronunciar respecto de todas las partes y cada una de las pretensiones.</a:t>
            </a:r>
          </a:p>
          <a:p>
            <a:pPr algn="l" eaLnBrk="1" fontAlgn="auto" hangingPunct="1">
              <a:buClr>
                <a:schemeClr val="accent1">
                  <a:lumMod val="75000"/>
                </a:schemeClr>
              </a:buClr>
              <a:buFontTx/>
              <a:buChar char="-"/>
              <a:defRPr/>
            </a:pPr>
            <a:endParaRPr lang="es-PE" sz="2800" dirty="0" smtClean="0"/>
          </a:p>
          <a:p>
            <a:pPr algn="just" eaLnBrk="1" fontAlgn="auto" hangingPunct="1">
              <a:buClr>
                <a:schemeClr val="accent1">
                  <a:lumMod val="75000"/>
                </a:schemeClr>
              </a:buClr>
              <a:buFontTx/>
              <a:buChar char="-"/>
              <a:defRPr/>
            </a:pPr>
            <a:r>
              <a:rPr lang="es-PE" sz="2800" dirty="0" smtClean="0"/>
              <a:t>La resolución se pronuncia sobre cada una de las exigencias, requisitos o presupuestos exigidos por la ley</a:t>
            </a:r>
          </a:p>
          <a:p>
            <a:pPr algn="l" eaLnBrk="1" fontAlgn="auto" hangingPunct="1">
              <a:buClr>
                <a:schemeClr val="accent1">
                  <a:lumMod val="75000"/>
                </a:schemeClr>
              </a:buClr>
              <a:buFontTx/>
              <a:buChar char="-"/>
              <a:defRPr/>
            </a:pPr>
            <a:endParaRPr lang="es-PE" sz="2800" dirty="0" smtClean="0"/>
          </a:p>
          <a:p>
            <a:pPr algn="l" eaLnBrk="1" fontAlgn="auto" hangingPunct="1">
              <a:buClr>
                <a:schemeClr val="accent1">
                  <a:lumMod val="75000"/>
                </a:schemeClr>
              </a:buClr>
              <a:buFontTx/>
              <a:buChar char="-"/>
              <a:defRPr/>
            </a:pPr>
            <a:endParaRPr lang="es-PE" sz="2800" dirty="0" smtClean="0"/>
          </a:p>
        </p:txBody>
      </p:sp>
      <p:pic>
        <p:nvPicPr>
          <p:cNvPr id="12292" name="Picture 2" descr="Resultado de imagen para gif abogad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855788"/>
            <a:ext cx="5541963" cy="381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026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646113"/>
            <a:ext cx="6587243" cy="825500"/>
          </a:xfrm>
        </p:spPr>
        <p:txBody>
          <a:bodyPr rtlCol="0">
            <a:normAutofit/>
          </a:bodyPr>
          <a:lstStyle/>
          <a:p>
            <a:pPr eaLnBrk="1" fontAlgn="auto" hangingPunct="1">
              <a:spcAft>
                <a:spcPts val="0"/>
              </a:spcAft>
              <a:defRPr/>
            </a:pPr>
            <a:r>
              <a:rPr lang="es-PE" sz="2000" b="1" dirty="0" smtClean="0"/>
              <a:t>EVALUACIÓN DE LA FUNDAMENTACIÓN JURÍDICA Y MANEJO DE LA JURISPRUDENCIA ADMINISTRATIVA</a:t>
            </a:r>
            <a:endParaRPr lang="es-PE" sz="2000" b="1" dirty="0"/>
          </a:p>
        </p:txBody>
      </p:sp>
      <p:sp>
        <p:nvSpPr>
          <p:cNvPr id="4" name="3 Marcador de texto"/>
          <p:cNvSpPr>
            <a:spLocks noGrp="1"/>
          </p:cNvSpPr>
          <p:nvPr>
            <p:ph type="body" sz="half" idx="2"/>
          </p:nvPr>
        </p:nvSpPr>
        <p:spPr>
          <a:xfrm>
            <a:off x="5510213" y="1490134"/>
            <a:ext cx="6094765" cy="4842934"/>
          </a:xfrm>
        </p:spPr>
        <p:txBody>
          <a:bodyPr rtlCol="0">
            <a:normAutofit fontScale="92500" lnSpcReduction="10000"/>
          </a:bodyPr>
          <a:lstStyle/>
          <a:p>
            <a:pPr algn="l" eaLnBrk="1" fontAlgn="auto" hangingPunct="1">
              <a:buClr>
                <a:schemeClr val="accent1">
                  <a:lumMod val="75000"/>
                </a:schemeClr>
              </a:buClr>
              <a:buFont typeface="Arial"/>
              <a:buNone/>
              <a:defRPr/>
            </a:pPr>
            <a:endParaRPr lang="es-PE" sz="2800" dirty="0" smtClean="0"/>
          </a:p>
          <a:p>
            <a:pPr algn="just" eaLnBrk="1" fontAlgn="auto" hangingPunct="1">
              <a:buClr>
                <a:schemeClr val="accent1">
                  <a:lumMod val="75000"/>
                </a:schemeClr>
              </a:buClr>
              <a:buFontTx/>
              <a:buChar char="-"/>
              <a:defRPr/>
            </a:pPr>
            <a:r>
              <a:rPr lang="es-PE" sz="2800" dirty="0" smtClean="0"/>
              <a:t>Se deberá evitar consignar citas innecesarias o carentes de relevancia.</a:t>
            </a:r>
          </a:p>
          <a:p>
            <a:pPr algn="just" eaLnBrk="1" fontAlgn="auto" hangingPunct="1">
              <a:buClr>
                <a:schemeClr val="accent1">
                  <a:lumMod val="75000"/>
                </a:schemeClr>
              </a:buClr>
              <a:buFontTx/>
              <a:buChar char="-"/>
              <a:defRPr/>
            </a:pPr>
            <a:r>
              <a:rPr lang="es-PE" sz="2800" dirty="0" smtClean="0"/>
              <a:t>Lo importante es la fundamentación jurídica, su interpretación y aplicación al caso en concreto.</a:t>
            </a:r>
          </a:p>
          <a:p>
            <a:pPr algn="just" eaLnBrk="1" fontAlgn="auto" hangingPunct="1">
              <a:buClr>
                <a:schemeClr val="accent1">
                  <a:lumMod val="75000"/>
                </a:schemeClr>
              </a:buClr>
              <a:buFontTx/>
              <a:buChar char="-"/>
              <a:defRPr/>
            </a:pPr>
            <a:r>
              <a:rPr lang="es-PE" sz="2800" dirty="0" smtClean="0"/>
              <a:t>Las decisiones no deben  convertirse en artículos o monografías de corte académico.</a:t>
            </a:r>
          </a:p>
          <a:p>
            <a:pPr algn="just" eaLnBrk="1" fontAlgn="auto" hangingPunct="1">
              <a:buClr>
                <a:schemeClr val="accent1">
                  <a:lumMod val="75000"/>
                </a:schemeClr>
              </a:buClr>
              <a:buFontTx/>
              <a:buChar char="-"/>
              <a:defRPr/>
            </a:pPr>
            <a:r>
              <a:rPr lang="es-PE" sz="2800" dirty="0" smtClean="0"/>
              <a:t>Decisión predecible e impartida con igualdad</a:t>
            </a:r>
          </a:p>
        </p:txBody>
      </p:sp>
      <p:pic>
        <p:nvPicPr>
          <p:cNvPr id="13316" name="Picture 2" descr="Resultado de imagen para gif abog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2162175"/>
            <a:ext cx="3341688"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193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4800" dirty="0" smtClean="0"/>
              <a:t>GRACIAS</a:t>
            </a:r>
            <a:endParaRPr lang="es-PE" sz="4800" dirty="0"/>
          </a:p>
        </p:txBody>
      </p:sp>
      <p:pic>
        <p:nvPicPr>
          <p:cNvPr id="5" name="4 Marcador de contenido" descr="12744507_951466758254766_1817946620316712075_n.jpg"/>
          <p:cNvPicPr>
            <a:picLocks noGrp="1" noChangeAspect="1"/>
          </p:cNvPicPr>
          <p:nvPr>
            <p:ph idx="1"/>
          </p:nvPr>
        </p:nvPicPr>
        <p:blipFill>
          <a:blip r:embed="rId2"/>
          <a:stretch>
            <a:fillRect/>
          </a:stretch>
        </p:blipFill>
        <p:spPr>
          <a:xfrm>
            <a:off x="6378499" y="713679"/>
            <a:ext cx="5408340" cy="547524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497840"/>
            <a:ext cx="5674771" cy="1985715"/>
          </a:xfrm>
        </p:spPr>
        <p:txBody>
          <a:bodyPr>
            <a:noAutofit/>
          </a:bodyPr>
          <a:lstStyle/>
          <a:p>
            <a:r>
              <a:rPr lang="es-PE" sz="4000" b="1" dirty="0">
                <a:ln>
                  <a:noFill/>
                </a:ln>
                <a:solidFill>
                  <a:prstClr val="black"/>
                </a:solidFill>
                <a:ea typeface="+mn-ea"/>
                <a:cs typeface="+mn-cs"/>
              </a:rPr>
              <a:t>Principio del debido </a:t>
            </a:r>
            <a:r>
              <a:rPr lang="es-PE" sz="4000" b="1" dirty="0" smtClean="0">
                <a:ln>
                  <a:noFill/>
                </a:ln>
                <a:solidFill>
                  <a:prstClr val="black"/>
                </a:solidFill>
                <a:ea typeface="+mn-ea"/>
                <a:cs typeface="+mn-cs"/>
              </a:rPr>
              <a:t>procedimiento: Decisión motivada</a:t>
            </a:r>
            <a:endParaRPr lang="es-PE" sz="4000" b="1" dirty="0"/>
          </a:p>
        </p:txBody>
      </p:sp>
      <p:sp>
        <p:nvSpPr>
          <p:cNvPr id="4" name="3 Marcador de texto"/>
          <p:cNvSpPr>
            <a:spLocks noGrp="1"/>
          </p:cNvSpPr>
          <p:nvPr>
            <p:ph type="body" sz="half" idx="2"/>
          </p:nvPr>
        </p:nvSpPr>
        <p:spPr>
          <a:xfrm>
            <a:off x="1484312" y="2442117"/>
            <a:ext cx="5641317" cy="3691054"/>
          </a:xfrm>
        </p:spPr>
        <p:txBody>
          <a:bodyPr>
            <a:normAutofit lnSpcReduction="10000"/>
          </a:bodyPr>
          <a:lstStyle/>
          <a:p>
            <a:r>
              <a:rPr lang="es-PE" sz="2800" dirty="0" smtClean="0"/>
              <a:t>Los </a:t>
            </a:r>
            <a:r>
              <a:rPr lang="es-PE" sz="2800" dirty="0"/>
              <a:t>administrados gozan de los derechos y garantías implícitos al debido procedimiento administrativo. Tales derechos y garantías comprenden, de modo enunciativo mas no limitativo, los derechos </a:t>
            </a:r>
            <a:r>
              <a:rPr lang="es-PE" sz="2800" dirty="0" smtClean="0"/>
              <a:t>a…</a:t>
            </a:r>
            <a:r>
              <a:rPr lang="es-PE" sz="2800" b="1" dirty="0" smtClean="0"/>
              <a:t>obtener </a:t>
            </a:r>
            <a:r>
              <a:rPr lang="es-PE" sz="2800" b="1" dirty="0"/>
              <a:t>una decisión motivada</a:t>
            </a:r>
            <a:r>
              <a:rPr lang="es-PE" sz="2800" dirty="0"/>
              <a:t>, fundada en derecho, emitida por autoridad competente</a:t>
            </a:r>
            <a:r>
              <a:rPr lang="es-PE" sz="2800" dirty="0" smtClean="0"/>
              <a:t>,…</a:t>
            </a:r>
            <a:endParaRPr lang="es-PE" sz="2800" b="1" dirty="0"/>
          </a:p>
        </p:txBody>
      </p:sp>
      <p:pic>
        <p:nvPicPr>
          <p:cNvPr id="1026" name="Picture 2" descr="C:\Users\PJUDICIAL\AppData\Local\Microsoft\Windows\Temporary Internet Files\Content.IE5\D54OPNWK\10001424907781jp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07111" y="575733"/>
            <a:ext cx="3995914" cy="5373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646772"/>
            <a:ext cx="9772968" cy="713677"/>
          </a:xfrm>
        </p:spPr>
        <p:txBody>
          <a:bodyPr>
            <a:normAutofit/>
          </a:bodyPr>
          <a:lstStyle/>
          <a:p>
            <a:r>
              <a:rPr lang="es-PE" b="1" dirty="0">
                <a:ln>
                  <a:noFill/>
                </a:ln>
                <a:solidFill>
                  <a:prstClr val="black"/>
                </a:solidFill>
                <a:ea typeface="+mn-ea"/>
                <a:cs typeface="+mn-cs"/>
              </a:rPr>
              <a:t>Principio de </a:t>
            </a:r>
            <a:r>
              <a:rPr lang="es-PE" b="1" dirty="0" smtClean="0">
                <a:ln>
                  <a:noFill/>
                </a:ln>
                <a:solidFill>
                  <a:prstClr val="black"/>
                </a:solidFill>
                <a:ea typeface="+mn-ea"/>
                <a:cs typeface="+mn-cs"/>
              </a:rPr>
              <a:t>razonabilidad (Prohibición de exceso y arbitrariedad)</a:t>
            </a:r>
            <a:endParaRPr lang="es-PE" b="1" dirty="0"/>
          </a:p>
        </p:txBody>
      </p:sp>
      <p:sp>
        <p:nvSpPr>
          <p:cNvPr id="4" name="3 Marcador de texto"/>
          <p:cNvSpPr>
            <a:spLocks noGrp="1"/>
          </p:cNvSpPr>
          <p:nvPr>
            <p:ph type="body" sz="half" idx="2"/>
          </p:nvPr>
        </p:nvSpPr>
        <p:spPr>
          <a:xfrm>
            <a:off x="1484312" y="1561171"/>
            <a:ext cx="5239873" cy="4393580"/>
          </a:xfrm>
        </p:spPr>
        <p:txBody>
          <a:bodyPr>
            <a:normAutofit fontScale="92500" lnSpcReduction="20000"/>
          </a:bodyPr>
          <a:lstStyle/>
          <a:p>
            <a:r>
              <a:rPr lang="es-PE" sz="2800" dirty="0" smtClean="0"/>
              <a:t>Las </a:t>
            </a:r>
            <a:r>
              <a:rPr lang="es-PE" sz="2800" dirty="0"/>
              <a:t>decisiones de la autoridad administrativa, cuando creen obligaciones, califiquen infracciones, impongan sanciones, o establezcan restricciones a los administrados, deben adaptarse dentro de los límites de la facultad atribuida y </a:t>
            </a:r>
            <a:r>
              <a:rPr lang="es-PE" sz="2800" b="1" u="sng" dirty="0"/>
              <a:t>manteniendo la debida proporción entre los medios a emplear y los fines públicos que deba tutelar</a:t>
            </a:r>
            <a:r>
              <a:rPr lang="es-PE" sz="2800" b="1" dirty="0"/>
              <a:t>, </a:t>
            </a:r>
            <a:r>
              <a:rPr lang="es-PE" sz="2800" dirty="0"/>
              <a:t>a fin de que respondan a lo estrictamente necesario para la satisfacción de su cometido.</a:t>
            </a:r>
            <a:endParaRPr lang="es-P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560" y="1818640"/>
            <a:ext cx="3337701"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609601"/>
            <a:ext cx="5932488" cy="944880"/>
          </a:xfrm>
        </p:spPr>
        <p:txBody>
          <a:bodyPr>
            <a:noAutofit/>
          </a:bodyPr>
          <a:lstStyle/>
          <a:p>
            <a:r>
              <a:rPr lang="es-PE" sz="3600" b="1" dirty="0"/>
              <a:t>Principio de verdad material</a:t>
            </a:r>
          </a:p>
        </p:txBody>
      </p:sp>
      <p:sp>
        <p:nvSpPr>
          <p:cNvPr id="4" name="3 Marcador de texto"/>
          <p:cNvSpPr>
            <a:spLocks noGrp="1"/>
          </p:cNvSpPr>
          <p:nvPr>
            <p:ph type="body" sz="half" idx="2"/>
          </p:nvPr>
        </p:nvSpPr>
        <p:spPr>
          <a:xfrm>
            <a:off x="1349298" y="1962615"/>
            <a:ext cx="6087822" cy="3940345"/>
          </a:xfrm>
        </p:spPr>
        <p:txBody>
          <a:bodyPr>
            <a:noAutofit/>
          </a:bodyPr>
          <a:lstStyle/>
          <a:p>
            <a:r>
              <a:rPr lang="es-PE" sz="3200" dirty="0" smtClean="0"/>
              <a:t>La autoridad…deberá </a:t>
            </a:r>
            <a:r>
              <a:rPr lang="es-PE" sz="3200" dirty="0"/>
              <a:t>verificar plenamente los hechos que sirven de motivo a sus decisiones, para lo cual deberá adoptar todas las medidas probatorias necesarias autorizadas por la ley, aun cuando no hayan sido propuestas por los </a:t>
            </a:r>
            <a:r>
              <a:rPr lang="es-PE" sz="3200" dirty="0" smtClean="0"/>
              <a:t>administrados...</a:t>
            </a:r>
            <a:endParaRPr lang="es-PE"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80" y="819150"/>
            <a:ext cx="3545840" cy="521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735980"/>
            <a:ext cx="5039151" cy="769435"/>
          </a:xfrm>
        </p:spPr>
        <p:txBody>
          <a:bodyPr>
            <a:normAutofit/>
          </a:bodyPr>
          <a:lstStyle/>
          <a:p>
            <a:r>
              <a:rPr lang="es-PE" sz="4000" dirty="0" smtClean="0">
                <a:ln>
                  <a:noFill/>
                </a:ln>
                <a:solidFill>
                  <a:prstClr val="black"/>
                </a:solidFill>
                <a:ea typeface="+mn-ea"/>
                <a:cs typeface="+mn-cs"/>
              </a:rPr>
              <a:t>El acto administrativo</a:t>
            </a:r>
            <a:endParaRPr lang="es-PE" sz="4000" b="1" dirty="0"/>
          </a:p>
        </p:txBody>
      </p:sp>
      <p:sp>
        <p:nvSpPr>
          <p:cNvPr id="4" name="3 Marcador de texto"/>
          <p:cNvSpPr>
            <a:spLocks noGrp="1"/>
          </p:cNvSpPr>
          <p:nvPr>
            <p:ph type="body" sz="half" idx="2"/>
          </p:nvPr>
        </p:nvSpPr>
        <p:spPr>
          <a:xfrm>
            <a:off x="1484312" y="1694985"/>
            <a:ext cx="4358927" cy="4204010"/>
          </a:xfrm>
        </p:spPr>
        <p:txBody>
          <a:bodyPr>
            <a:noAutofit/>
          </a:bodyPr>
          <a:lstStyle/>
          <a:p>
            <a:r>
              <a:rPr lang="es-PE" sz="2800" dirty="0"/>
              <a:t>Son actos administrativos, las declaraciones de las entidades que, en el marco de normas de derecho público, están destinadas a producir efectos jurídicos sobre los intereses, obligaciones o derechos de los administrados dentro de una situación concreta.</a:t>
            </a:r>
          </a:p>
        </p:txBody>
      </p:sp>
      <p:pic>
        <p:nvPicPr>
          <p:cNvPr id="4098" name="Picture 2" descr="C:\Users\PJUDICIAL\AppData\Local\Microsoft\Windows\Temporary Internet Files\Content.IE5\KRJPK5R5\pergamino,banners,clipart,scrap,png,vintage (16)[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57931" y="685800"/>
            <a:ext cx="4641963"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1" y="490654"/>
            <a:ext cx="8975533" cy="669073"/>
          </a:xfrm>
        </p:spPr>
        <p:txBody>
          <a:bodyPr>
            <a:normAutofit/>
          </a:bodyPr>
          <a:lstStyle/>
          <a:p>
            <a:r>
              <a:rPr lang="es-PE" sz="3200" b="1" dirty="0"/>
              <a:t>Requisitos de validez de los actos administrativos</a:t>
            </a:r>
            <a:endParaRPr lang="es-PE" sz="3200" dirty="0"/>
          </a:p>
        </p:txBody>
      </p:sp>
      <p:sp>
        <p:nvSpPr>
          <p:cNvPr id="4" name="3 Marcador de texto"/>
          <p:cNvSpPr>
            <a:spLocks noGrp="1"/>
          </p:cNvSpPr>
          <p:nvPr>
            <p:ph type="body" sz="half" idx="2"/>
          </p:nvPr>
        </p:nvSpPr>
        <p:spPr>
          <a:xfrm>
            <a:off x="1484312" y="1614311"/>
            <a:ext cx="5830888" cy="4396195"/>
          </a:xfrm>
        </p:spPr>
        <p:txBody>
          <a:bodyPr>
            <a:noAutofit/>
          </a:bodyPr>
          <a:lstStyle/>
          <a:p>
            <a:r>
              <a:rPr lang="es-PE" sz="4000" b="1" dirty="0"/>
              <a:t>Motivación</a:t>
            </a:r>
            <a:r>
              <a:rPr lang="es-PE" sz="4000" dirty="0"/>
              <a:t>.- El acto administrativo debe estar debidamente motivado en proporción al contenido y conforme al ordenamiento </a:t>
            </a:r>
            <a:r>
              <a:rPr lang="es-PE" sz="4000" dirty="0" smtClean="0"/>
              <a:t>jurídico.</a:t>
            </a:r>
            <a:endParaRPr lang="es-PE"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65066" y="1546577"/>
            <a:ext cx="3262487" cy="493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485422"/>
            <a:ext cx="6282444" cy="982134"/>
          </a:xfrm>
        </p:spPr>
        <p:txBody>
          <a:bodyPr>
            <a:normAutofit/>
          </a:bodyPr>
          <a:lstStyle/>
          <a:p>
            <a:r>
              <a:rPr lang="es-PE" sz="3200" b="1" dirty="0" smtClean="0"/>
              <a:t>Contenido </a:t>
            </a:r>
            <a:r>
              <a:rPr lang="es-PE" sz="3200" b="1" dirty="0"/>
              <a:t>del acto administrativo</a:t>
            </a:r>
          </a:p>
        </p:txBody>
      </p:sp>
      <p:sp>
        <p:nvSpPr>
          <p:cNvPr id="3" name="2 Marcador de contenido"/>
          <p:cNvSpPr>
            <a:spLocks noGrp="1"/>
          </p:cNvSpPr>
          <p:nvPr>
            <p:ph idx="1"/>
          </p:nvPr>
        </p:nvSpPr>
        <p:spPr>
          <a:xfrm>
            <a:off x="8669867" y="2730141"/>
            <a:ext cx="2167466" cy="2090215"/>
          </a:xfrm>
        </p:spPr>
        <p:txBody>
          <a:bodyPr/>
          <a:lstStyle/>
          <a:p>
            <a:endParaRPr lang="es-PE" dirty="0"/>
          </a:p>
        </p:txBody>
      </p:sp>
      <p:sp>
        <p:nvSpPr>
          <p:cNvPr id="4" name="3 Marcador de texto"/>
          <p:cNvSpPr>
            <a:spLocks noGrp="1"/>
          </p:cNvSpPr>
          <p:nvPr>
            <p:ph type="body" sz="half" idx="2"/>
          </p:nvPr>
        </p:nvSpPr>
        <p:spPr>
          <a:xfrm>
            <a:off x="1484312" y="2348089"/>
            <a:ext cx="6395332" cy="3759199"/>
          </a:xfrm>
        </p:spPr>
        <p:txBody>
          <a:bodyPr>
            <a:noAutofit/>
          </a:bodyPr>
          <a:lstStyle/>
          <a:p>
            <a:r>
              <a:rPr lang="es-PE" sz="3600" dirty="0"/>
              <a:t>El contenido debe comprender todas las cuestiones de hecho y derecho planteadas por los administrados, pudiendo involucrar otras no propuestas por estos que hayan sido apreciadas de </a:t>
            </a:r>
            <a:r>
              <a:rPr lang="es-PE" sz="3600" dirty="0" smtClean="0"/>
              <a:t>oficio (5.4)</a:t>
            </a:r>
            <a:endParaRPr lang="es-PE" sz="3600" dirty="0"/>
          </a:p>
        </p:txBody>
      </p:sp>
      <p:grpSp>
        <p:nvGrpSpPr>
          <p:cNvPr id="5" name="Group 2"/>
          <p:cNvGrpSpPr>
            <a:grpSpLocks/>
          </p:cNvGrpSpPr>
          <p:nvPr/>
        </p:nvGrpSpPr>
        <p:grpSpPr bwMode="auto">
          <a:xfrm>
            <a:off x="7778044" y="1171575"/>
            <a:ext cx="4086577" cy="4514850"/>
            <a:chOff x="1824" y="633"/>
            <a:chExt cx="2834" cy="2849"/>
          </a:xfrm>
        </p:grpSpPr>
        <p:sp>
          <p:nvSpPr>
            <p:cNvPr id="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PE"/>
            </a:p>
          </p:txBody>
        </p:sp>
        <p:sp>
          <p:nvSpPr>
            <p:cNvPr id="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19307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84312" y="609600"/>
            <a:ext cx="5559955" cy="1241778"/>
          </a:xfrm>
        </p:spPr>
        <p:txBody>
          <a:bodyPr>
            <a:normAutofit/>
          </a:bodyPr>
          <a:lstStyle/>
          <a:p>
            <a:r>
              <a:rPr lang="es-PE" sz="2800" b="1" dirty="0"/>
              <a:t>Motivación del acto </a:t>
            </a:r>
            <a:r>
              <a:rPr lang="es-PE" sz="2800" b="1" dirty="0" smtClean="0"/>
              <a:t>administrativo</a:t>
            </a:r>
            <a:br>
              <a:rPr lang="es-PE" sz="2800" b="1" dirty="0" smtClean="0"/>
            </a:br>
            <a:r>
              <a:rPr lang="es-PE" sz="2800" b="1" dirty="0" smtClean="0"/>
              <a:t>Art. 6</a:t>
            </a:r>
            <a:endParaRPr lang="es-PE" sz="2800" b="1" dirty="0"/>
          </a:p>
        </p:txBody>
      </p:sp>
      <p:sp>
        <p:nvSpPr>
          <p:cNvPr id="3" name="2 Marcador de contenido"/>
          <p:cNvSpPr>
            <a:spLocks noGrp="1"/>
          </p:cNvSpPr>
          <p:nvPr>
            <p:ph idx="1"/>
          </p:nvPr>
        </p:nvSpPr>
        <p:spPr>
          <a:xfrm>
            <a:off x="7349067" y="685799"/>
            <a:ext cx="4153956" cy="5105401"/>
          </a:xfrm>
        </p:spPr>
        <p:txBody>
          <a:bodyPr/>
          <a:lstStyle/>
          <a:p>
            <a:endParaRPr lang="es-PE" dirty="0"/>
          </a:p>
        </p:txBody>
      </p:sp>
      <p:sp>
        <p:nvSpPr>
          <p:cNvPr id="4" name="3 Marcador de texto"/>
          <p:cNvSpPr>
            <a:spLocks noGrp="1"/>
          </p:cNvSpPr>
          <p:nvPr>
            <p:ph type="body" sz="half" idx="2"/>
          </p:nvPr>
        </p:nvSpPr>
        <p:spPr>
          <a:xfrm>
            <a:off x="1484312" y="1873956"/>
            <a:ext cx="5605110" cy="4176888"/>
          </a:xfrm>
        </p:spPr>
        <p:txBody>
          <a:bodyPr>
            <a:normAutofit/>
          </a:bodyPr>
          <a:lstStyle/>
          <a:p>
            <a:r>
              <a:rPr lang="es-PE" sz="4400" b="1" dirty="0" smtClean="0"/>
              <a:t>Relación </a:t>
            </a:r>
            <a:r>
              <a:rPr lang="es-PE" sz="4400" b="1" dirty="0"/>
              <a:t>concreta y directa de los hechos probados relevantes del caso específico</a:t>
            </a:r>
          </a:p>
        </p:txBody>
      </p:sp>
      <p:pic>
        <p:nvPicPr>
          <p:cNvPr id="7171" name="Picture 3" descr="C:\Users\PJUDICIAL\AppData\Local\Microsoft\Windows\Temporary Internet Files\Content.IE5\D54OPNWK\bloquesmader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6489" y="666044"/>
            <a:ext cx="4244622" cy="514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078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1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2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TC103457496[[fn=Paralaje]]</Template>
  <TotalTime>4477</TotalTime>
  <Words>1632</Words>
  <Application>Microsoft Office PowerPoint</Application>
  <PresentationFormat>Panorámica</PresentationFormat>
  <Paragraphs>97</Paragraphs>
  <Slides>28</Slides>
  <Notes>2</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28</vt:i4>
      </vt:variant>
    </vt:vector>
  </HeadingPairs>
  <TitlesOfParts>
    <vt:vector size="36" baseType="lpstr">
      <vt:lpstr>Arial</vt:lpstr>
      <vt:lpstr>Calibri</vt:lpstr>
      <vt:lpstr>Corbel</vt:lpstr>
      <vt:lpstr>Lucida Grande</vt:lpstr>
      <vt:lpstr>Times New Roman</vt:lpstr>
      <vt:lpstr>Parallax</vt:lpstr>
      <vt:lpstr>1_Parallax</vt:lpstr>
      <vt:lpstr>2_Parallax</vt:lpstr>
      <vt:lpstr>La motivación de Resoluciones Administrativas en las entidades públicas Ponencia al III Congreso Nacional de Gestión Pública 2018 </vt:lpstr>
      <vt:lpstr>República de «razones»</vt:lpstr>
      <vt:lpstr>Principio del debido procedimiento: Decisión motivada</vt:lpstr>
      <vt:lpstr>Principio de razonabilidad (Prohibición de exceso y arbitrariedad)</vt:lpstr>
      <vt:lpstr>Principio de verdad material</vt:lpstr>
      <vt:lpstr>El acto administrativo</vt:lpstr>
      <vt:lpstr>Requisitos de validez de los actos administrativos</vt:lpstr>
      <vt:lpstr>Contenido del acto administrativo</vt:lpstr>
      <vt:lpstr>Motivación del acto administrativo Art. 6</vt:lpstr>
      <vt:lpstr>Motivación del acto administrativo</vt:lpstr>
      <vt:lpstr>El derecho a la motivación en sede administrativa  STC N°. 00191-2013-PA/TC</vt:lpstr>
      <vt:lpstr>Motivación en los procesos disciplinarios</vt:lpstr>
      <vt:lpstr>Patologías de la motivación</vt:lpstr>
      <vt:lpstr>Sentencia 00728-2008-PHC/TC, de fecha 13 de octubre de 2008, caso Giuliana Llamoja Hilares</vt:lpstr>
      <vt:lpstr>b) Falta de motivación interna del razonamiento</vt:lpstr>
      <vt:lpstr>c) Deficiencias en la motivación externa; justificación de las premisas</vt:lpstr>
      <vt:lpstr>d) La motivación insuficiente</vt:lpstr>
      <vt:lpstr>e) La motivación sustancialmente incongruente.</vt:lpstr>
      <vt:lpstr> </vt:lpstr>
      <vt:lpstr>Artículo 14.- Conservación del acto</vt:lpstr>
      <vt:lpstr>Patologías en la argumentación</vt:lpstr>
      <vt:lpstr>Patologías en la argumentación</vt:lpstr>
      <vt:lpstr>EVALUACIÓN DE LAS RAZONES QUE JUSTIFICAN LA DECISIÓN</vt:lpstr>
      <vt:lpstr>EVALUACIÓN DE LA COMPRENSIÓN JURIDICA DEL PROBLEMA</vt:lpstr>
      <vt:lpstr>EVALUACIÓN DE LA COHERENCIA LÓGICA Y SOLIDEZ DE LA ARGUMENTACIÓN</vt:lpstr>
      <vt:lpstr>EVALUACIÓN DE LA CONGRUENCIA PROCESAL</vt:lpstr>
      <vt:lpstr>EVALUACIÓN DE LA FUNDAMENTACIÓN JURÍDICA Y MANEJO DE LA JURISPRUDENCIA ADMINISTRATIVA</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de Tesis Derecho Constitucional</dc:title>
  <dc:creator>Edwin Ricardo Corrales Melgarejo</dc:creator>
  <cp:lastModifiedBy>cpracticante cpracticante</cp:lastModifiedBy>
  <cp:revision>233</cp:revision>
  <dcterms:created xsi:type="dcterms:W3CDTF">2014-09-30T14:06:29Z</dcterms:created>
  <dcterms:modified xsi:type="dcterms:W3CDTF">2018-09-27T00:13:58Z</dcterms:modified>
</cp:coreProperties>
</file>