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6"/>
  </p:notesMasterIdLst>
  <p:sldIdLst>
    <p:sldId id="256" r:id="rId2"/>
    <p:sldId id="260" r:id="rId3"/>
    <p:sldId id="280" r:id="rId4"/>
    <p:sldId id="28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2" r:id="rId16"/>
    <p:sldId id="275" r:id="rId17"/>
    <p:sldId id="276" r:id="rId18"/>
    <p:sldId id="277" r:id="rId19"/>
    <p:sldId id="278" r:id="rId20"/>
    <p:sldId id="279" r:id="rId21"/>
    <p:sldId id="283" r:id="rId22"/>
    <p:sldId id="284" r:id="rId23"/>
    <p:sldId id="285" r:id="rId24"/>
    <p:sldId id="286" r:id="rId2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i%20unidad\TRANSITO%20-%20ORDENADO\MONITOREO\MONITORE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1400" b="1" i="0">
                <a:solidFill>
                  <a:srgbClr val="000000"/>
                </a:solidFill>
              </a:defRPr>
            </a:pPr>
            <a:r>
              <a:rPr lang="es-PE"/>
              <a:t>Entidades en Tránsito 2013-2018</a:t>
            </a:r>
          </a:p>
        </c:rich>
      </c:tx>
      <c:overlay val="0"/>
    </c:title>
    <c:autoTitleDeleted val="0"/>
    <c:plotArea>
      <c:layout/>
      <c:areaChart>
        <c:grouping val="stacked"/>
        <c:varyColors val="1"/>
        <c:ser>
          <c:idx val="0"/>
          <c:order val="0"/>
          <c:tx>
            <c:strRef>
              <c:f>[MONITOREO.xlsx]Dashboard!$I$111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25400" cmpd="sng">
              <a:noFill/>
            </a:ln>
          </c:spPr>
          <c:cat>
            <c:numRef>
              <c:f>[MONITOREO.xlsx]Dashboard!$G$112:$G$117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[MONITOREO.xlsx]Dashboard!$I$112:$I$117</c:f>
              <c:numCache>
                <c:formatCode>General</c:formatCode>
                <c:ptCount val="6"/>
                <c:pt idx="0">
                  <c:v>2</c:v>
                </c:pt>
                <c:pt idx="1">
                  <c:v>19</c:v>
                </c:pt>
                <c:pt idx="2">
                  <c:v>51</c:v>
                </c:pt>
                <c:pt idx="3">
                  <c:v>92</c:v>
                </c:pt>
                <c:pt idx="4">
                  <c:v>153</c:v>
                </c:pt>
                <c:pt idx="5">
                  <c:v>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61-4872-ACC2-9F67E4AA4F43}"/>
            </c:ext>
          </c:extLst>
        </c:ser>
        <c:ser>
          <c:idx val="1"/>
          <c:order val="1"/>
          <c:tx>
            <c:strRef>
              <c:f>[MONITOREO.xlsx]Dashboard!$J$111</c:f>
              <c:strCache>
                <c:ptCount val="1"/>
                <c:pt idx="0">
                  <c:v>Regional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5400">
              <a:noFill/>
            </a:ln>
          </c:spPr>
          <c:cat>
            <c:numRef>
              <c:f>[MONITOREO.xlsx]Dashboard!$G$112:$G$117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[MONITOREO.xlsx]Dashboard!$J$112:$J$117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9</c:v>
                </c:pt>
                <c:pt idx="3">
                  <c:v>16</c:v>
                </c:pt>
                <c:pt idx="4">
                  <c:v>27</c:v>
                </c:pt>
                <c:pt idx="5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61-4872-ACC2-9F67E4AA4F43}"/>
            </c:ext>
          </c:extLst>
        </c:ser>
        <c:ser>
          <c:idx val="2"/>
          <c:order val="2"/>
          <c:tx>
            <c:strRef>
              <c:f>[MONITOREO.xlsx]Dashboard!$K$111</c:f>
              <c:strCache>
                <c:ptCount val="1"/>
                <c:pt idx="0">
                  <c:v>Nacional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</c:spPr>
          <c:cat>
            <c:numRef>
              <c:f>[MONITOREO.xlsx]Dashboard!$G$112:$G$117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[MONITOREO.xlsx]Dashboard!$K$112:$K$117</c:f>
              <c:numCache>
                <c:formatCode>General</c:formatCode>
                <c:ptCount val="6"/>
                <c:pt idx="0">
                  <c:v>19</c:v>
                </c:pt>
                <c:pt idx="1">
                  <c:v>76</c:v>
                </c:pt>
                <c:pt idx="2">
                  <c:v>147</c:v>
                </c:pt>
                <c:pt idx="3">
                  <c:v>171</c:v>
                </c:pt>
                <c:pt idx="4">
                  <c:v>181</c:v>
                </c:pt>
                <c:pt idx="5">
                  <c:v>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61-4872-ACC2-9F67E4AA4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946784"/>
        <c:axId val="208947176"/>
      </c:areaChart>
      <c:lineChart>
        <c:grouping val="standard"/>
        <c:varyColors val="1"/>
        <c:ser>
          <c:idx val="3"/>
          <c:order val="3"/>
          <c:tx>
            <c:strRef>
              <c:f>[MONITOREO.xlsx]Dashboard!$L$111</c:f>
              <c:strCache>
                <c:ptCount val="1"/>
                <c:pt idx="0">
                  <c:v>Total general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 cmpd="sng">
                <a:solidFill>
                  <a:srgbClr val="FF0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200" b="0" i="0">
                    <a:solidFill>
                      <a:srgbClr val="000000"/>
                    </a:solidFill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[MONITOREO.xlsx]Dashboard!$G$112:$G$117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[MONITOREO.xlsx]Dashboard!$L$112:$L$117</c:f>
              <c:numCache>
                <c:formatCode>General</c:formatCode>
                <c:ptCount val="6"/>
                <c:pt idx="0">
                  <c:v>23</c:v>
                </c:pt>
                <c:pt idx="1">
                  <c:v>100</c:v>
                </c:pt>
                <c:pt idx="2">
                  <c:v>207</c:v>
                </c:pt>
                <c:pt idx="3">
                  <c:v>279</c:v>
                </c:pt>
                <c:pt idx="4">
                  <c:v>361</c:v>
                </c:pt>
                <c:pt idx="5">
                  <c:v>419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161-4872-ACC2-9F67E4AA4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46784"/>
        <c:axId val="208947176"/>
      </c:lineChart>
      <c:catAx>
        <c:axId val="208946784"/>
        <c:scaling>
          <c:orientation val="minMax"/>
        </c:scaling>
        <c:delete val="0"/>
        <c:axPos val="b"/>
        <c:numFmt formatCode="General" sourceLinked="1"/>
        <c:majorTickMark val="cross"/>
        <c:minorTickMark val="cross"/>
        <c:tickLblPos val="nextTo"/>
        <c:txPr>
          <a:bodyPr/>
          <a:lstStyle/>
          <a:p>
            <a:pPr lvl="0">
              <a:defRPr sz="1200" b="0" i="0">
                <a:solidFill>
                  <a:srgbClr val="000000"/>
                </a:solidFill>
              </a:defRPr>
            </a:pPr>
            <a:endParaRPr lang="es-PE"/>
          </a:p>
        </c:txPr>
        <c:crossAx val="208947176"/>
        <c:crosses val="autoZero"/>
        <c:auto val="1"/>
        <c:lblAlgn val="ctr"/>
        <c:lblOffset val="100"/>
        <c:noMultiLvlLbl val="1"/>
      </c:catAx>
      <c:valAx>
        <c:axId val="208947176"/>
        <c:scaling>
          <c:orientation val="minMax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majorTickMark val="cross"/>
        <c:minorTickMark val="cross"/>
        <c:tickLblPos val="nextTo"/>
        <c:spPr>
          <a:ln w="47625">
            <a:noFill/>
          </a:ln>
        </c:spPr>
        <c:txPr>
          <a:bodyPr/>
          <a:lstStyle/>
          <a:p>
            <a:pPr lvl="0">
              <a:defRPr sz="1200" b="0" i="0">
                <a:solidFill>
                  <a:srgbClr val="000000"/>
                </a:solidFill>
              </a:defRPr>
            </a:pPr>
            <a:endParaRPr lang="es-PE"/>
          </a:p>
        </c:txPr>
        <c:crossAx val="208946784"/>
        <c:crosses val="autoZero"/>
        <c:crossBetween val="between"/>
      </c:valAx>
      <c:spPr>
        <a:noFill/>
      </c:spPr>
    </c:plotArea>
    <c:legend>
      <c:legendPos val="b"/>
      <c:overlay val="0"/>
      <c:txPr>
        <a:bodyPr/>
        <a:lstStyle/>
        <a:p>
          <a:pPr lvl="0">
            <a:defRPr sz="1200">
              <a:solidFill>
                <a:srgbClr val="000000"/>
              </a:solidFill>
            </a:defRPr>
          </a:pPr>
          <a:endParaRPr lang="es-PE"/>
        </a:p>
      </c:txPr>
    </c:legend>
    <c:plotVisOnly val="1"/>
    <c:dispBlanksAs val="zero"/>
    <c:showDLblsOverMax val="1"/>
  </c:chart>
  <c:spPr>
    <a:noFill/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F7841-A070-9840-B4FD-A11310E596AA}" type="doc">
      <dgm:prSet loTypeId="urn:microsoft.com/office/officeart/2005/8/layout/matrix1" loCatId="" qsTypeId="urn:microsoft.com/office/officeart/2005/8/quickstyle/3D4" qsCatId="3D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34A677E0-664E-094A-AC73-AC56D86F7894}">
      <dgm:prSet phldrT="[Texto]"/>
      <dgm:spPr/>
      <dgm:t>
        <a:bodyPr/>
        <a:lstStyle/>
        <a:p>
          <a:r>
            <a:rPr lang="es-ES" dirty="0" smtClean="0"/>
            <a:t>276</a:t>
          </a:r>
          <a:endParaRPr lang="es-ES" dirty="0"/>
        </a:p>
      </dgm:t>
    </dgm:pt>
    <dgm:pt modelId="{A30407B0-282B-E948-A0A1-388333A87649}" type="parTrans" cxnId="{A3496B0C-A1C1-EA47-9D42-9B7E78BC3F34}">
      <dgm:prSet/>
      <dgm:spPr/>
      <dgm:t>
        <a:bodyPr/>
        <a:lstStyle/>
        <a:p>
          <a:endParaRPr lang="es-ES"/>
        </a:p>
      </dgm:t>
    </dgm:pt>
    <dgm:pt modelId="{DF9C2CFD-DDB4-7A48-8337-09BA211219F4}" type="sibTrans" cxnId="{A3496B0C-A1C1-EA47-9D42-9B7E78BC3F34}">
      <dgm:prSet/>
      <dgm:spPr/>
      <dgm:t>
        <a:bodyPr/>
        <a:lstStyle/>
        <a:p>
          <a:endParaRPr lang="es-ES"/>
        </a:p>
      </dgm:t>
    </dgm:pt>
    <dgm:pt modelId="{E468CF1A-8ABD-4E42-8419-FB3D82EC06D2}">
      <dgm:prSet phldrT="[Texto]"/>
      <dgm:spPr/>
      <dgm:t>
        <a:bodyPr/>
        <a:lstStyle/>
        <a:p>
          <a:r>
            <a:rPr lang="es-ES" dirty="0" smtClean="0"/>
            <a:t>728</a:t>
          </a:r>
          <a:endParaRPr lang="es-ES" dirty="0"/>
        </a:p>
      </dgm:t>
    </dgm:pt>
    <dgm:pt modelId="{D34C4D7D-7679-5042-B4EB-542E84B56565}" type="parTrans" cxnId="{D2452FAA-526A-C14B-AAEB-0ADBC74CCD63}">
      <dgm:prSet/>
      <dgm:spPr/>
      <dgm:t>
        <a:bodyPr/>
        <a:lstStyle/>
        <a:p>
          <a:endParaRPr lang="es-ES"/>
        </a:p>
      </dgm:t>
    </dgm:pt>
    <dgm:pt modelId="{9D5C872A-329D-0E48-9F09-A490DA6C0A35}" type="sibTrans" cxnId="{D2452FAA-526A-C14B-AAEB-0ADBC74CCD63}">
      <dgm:prSet/>
      <dgm:spPr/>
      <dgm:t>
        <a:bodyPr/>
        <a:lstStyle/>
        <a:p>
          <a:endParaRPr lang="es-ES"/>
        </a:p>
      </dgm:t>
    </dgm:pt>
    <dgm:pt modelId="{15356578-21E7-4A46-8A95-6EB2CAD75036}">
      <dgm:prSet phldrT="[Texto]"/>
      <dgm:spPr/>
      <dgm:t>
        <a:bodyPr/>
        <a:lstStyle/>
        <a:p>
          <a:r>
            <a:rPr lang="es-ES" dirty="0" smtClean="0"/>
            <a:t>CAS</a:t>
          </a:r>
          <a:endParaRPr lang="es-ES" dirty="0"/>
        </a:p>
      </dgm:t>
    </dgm:pt>
    <dgm:pt modelId="{40118BDB-FF6C-0D4D-A8D1-177CA8A6E02A}" type="parTrans" cxnId="{D09874A1-641B-A542-BFF2-C0368E8166C7}">
      <dgm:prSet/>
      <dgm:spPr/>
      <dgm:t>
        <a:bodyPr/>
        <a:lstStyle/>
        <a:p>
          <a:endParaRPr lang="es-ES"/>
        </a:p>
      </dgm:t>
    </dgm:pt>
    <dgm:pt modelId="{7781C803-C019-EF43-AA7B-EBC23577555F}" type="sibTrans" cxnId="{D09874A1-641B-A542-BFF2-C0368E8166C7}">
      <dgm:prSet/>
      <dgm:spPr/>
      <dgm:t>
        <a:bodyPr/>
        <a:lstStyle/>
        <a:p>
          <a:endParaRPr lang="es-ES"/>
        </a:p>
      </dgm:t>
    </dgm:pt>
    <dgm:pt modelId="{36E7C3C8-B14D-6A4B-A677-B8E5529AAA60}">
      <dgm:prSet phldrT="[Texto]"/>
      <dgm:spPr/>
      <dgm:t>
        <a:bodyPr/>
        <a:lstStyle/>
        <a:p>
          <a:r>
            <a:rPr lang="es-ES" dirty="0" smtClean="0"/>
            <a:t>Reg. Especiales</a:t>
          </a:r>
          <a:endParaRPr lang="es-ES" dirty="0"/>
        </a:p>
      </dgm:t>
    </dgm:pt>
    <dgm:pt modelId="{0A8C43C0-C3DB-B54D-86BE-E39530F1043A}" type="parTrans" cxnId="{50545D99-466A-B643-ACD5-C5999775CA78}">
      <dgm:prSet/>
      <dgm:spPr/>
      <dgm:t>
        <a:bodyPr/>
        <a:lstStyle/>
        <a:p>
          <a:endParaRPr lang="es-ES"/>
        </a:p>
      </dgm:t>
    </dgm:pt>
    <dgm:pt modelId="{72FCBB6D-92EA-084A-B0BA-FB0E02EB4156}" type="sibTrans" cxnId="{50545D99-466A-B643-ACD5-C5999775CA78}">
      <dgm:prSet/>
      <dgm:spPr/>
      <dgm:t>
        <a:bodyPr/>
        <a:lstStyle/>
        <a:p>
          <a:endParaRPr lang="es-ES"/>
        </a:p>
      </dgm:t>
    </dgm:pt>
    <dgm:pt modelId="{987A97F9-2724-2F4D-ADD7-90294644AFE6}">
      <dgm:prSet phldrT="[Texto]"/>
      <dgm:spPr/>
      <dgm:t>
        <a:bodyPr/>
        <a:lstStyle/>
        <a:p>
          <a:r>
            <a:rPr lang="es-ES" dirty="0" smtClean="0"/>
            <a:t>Locadores</a:t>
          </a:r>
          <a:endParaRPr lang="es-ES" dirty="0"/>
        </a:p>
      </dgm:t>
    </dgm:pt>
    <dgm:pt modelId="{8456510A-F021-5241-8FF2-6AED842D379F}" type="parTrans" cxnId="{B172CBFD-94C8-E545-B003-61E7B3A3B249}">
      <dgm:prSet/>
      <dgm:spPr/>
      <dgm:t>
        <a:bodyPr/>
        <a:lstStyle/>
        <a:p>
          <a:endParaRPr lang="es-ES"/>
        </a:p>
      </dgm:t>
    </dgm:pt>
    <dgm:pt modelId="{38D4108C-4E98-3C4A-90D8-1D42B88A134E}" type="sibTrans" cxnId="{B172CBFD-94C8-E545-B003-61E7B3A3B249}">
      <dgm:prSet/>
      <dgm:spPr/>
      <dgm:t>
        <a:bodyPr/>
        <a:lstStyle/>
        <a:p>
          <a:endParaRPr lang="es-ES"/>
        </a:p>
      </dgm:t>
    </dgm:pt>
    <dgm:pt modelId="{F42C4F52-6850-3345-8188-DC13339206C8}" type="pres">
      <dgm:prSet presAssocID="{832F7841-A070-9840-B4FD-A11310E596A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17DDED35-C5FE-A24D-85B5-F4DA67909AB3}" type="pres">
      <dgm:prSet presAssocID="{832F7841-A070-9840-B4FD-A11310E596AA}" presName="matrix" presStyleCnt="0"/>
      <dgm:spPr/>
    </dgm:pt>
    <dgm:pt modelId="{36DB9E4B-9E89-3A47-A7BD-C222A0967FD2}" type="pres">
      <dgm:prSet presAssocID="{832F7841-A070-9840-B4FD-A11310E596AA}" presName="tile1" presStyleLbl="node1" presStyleIdx="0" presStyleCnt="4" custLinFactNeighborX="1090" custLinFactNeighborY="-564"/>
      <dgm:spPr/>
      <dgm:t>
        <a:bodyPr/>
        <a:lstStyle/>
        <a:p>
          <a:endParaRPr lang="es-PE"/>
        </a:p>
      </dgm:t>
    </dgm:pt>
    <dgm:pt modelId="{894CCB27-63D6-1741-96BD-7ADAAF914D73}" type="pres">
      <dgm:prSet presAssocID="{832F7841-A070-9840-B4FD-A11310E596A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867AC1-63E6-E04C-AA08-72652334C5F0}" type="pres">
      <dgm:prSet presAssocID="{832F7841-A070-9840-B4FD-A11310E596AA}" presName="tile2" presStyleLbl="node1" presStyleIdx="1" presStyleCnt="4" custLinFactNeighborX="2179" custLinFactNeighborY="-1128"/>
      <dgm:spPr/>
      <dgm:t>
        <a:bodyPr/>
        <a:lstStyle/>
        <a:p>
          <a:endParaRPr lang="es-PE"/>
        </a:p>
      </dgm:t>
    </dgm:pt>
    <dgm:pt modelId="{E0A74537-7982-1A4B-9B55-5B99EDF57CB9}" type="pres">
      <dgm:prSet presAssocID="{832F7841-A070-9840-B4FD-A11310E596A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9BC8373-8A34-1949-A196-B89692BE1DD1}" type="pres">
      <dgm:prSet presAssocID="{832F7841-A070-9840-B4FD-A11310E596AA}" presName="tile3" presStyleLbl="node1" presStyleIdx="2" presStyleCnt="4"/>
      <dgm:spPr/>
      <dgm:t>
        <a:bodyPr/>
        <a:lstStyle/>
        <a:p>
          <a:endParaRPr lang="es-PE"/>
        </a:p>
      </dgm:t>
    </dgm:pt>
    <dgm:pt modelId="{37EE3A71-74EE-9844-A9B4-F6BE2F51589F}" type="pres">
      <dgm:prSet presAssocID="{832F7841-A070-9840-B4FD-A11310E596A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A4550E1-B5A1-7A45-8CD6-52078E73D4BC}" type="pres">
      <dgm:prSet presAssocID="{832F7841-A070-9840-B4FD-A11310E596AA}" presName="tile4" presStyleLbl="node1" presStyleIdx="3" presStyleCnt="4" custLinFactNeighborX="-363" custLinFactNeighborY="1127"/>
      <dgm:spPr/>
      <dgm:t>
        <a:bodyPr/>
        <a:lstStyle/>
        <a:p>
          <a:endParaRPr lang="es-PE"/>
        </a:p>
      </dgm:t>
    </dgm:pt>
    <dgm:pt modelId="{0957BCEA-6866-F247-90E1-490AFDD0C289}" type="pres">
      <dgm:prSet presAssocID="{832F7841-A070-9840-B4FD-A11310E596A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E6D2C85-5605-3C49-BFD8-4EF424593429}" type="pres">
      <dgm:prSet presAssocID="{832F7841-A070-9840-B4FD-A11310E596A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PE"/>
        </a:p>
      </dgm:t>
    </dgm:pt>
  </dgm:ptLst>
  <dgm:cxnLst>
    <dgm:cxn modelId="{1862F9D6-E35E-2349-B1B8-BE01505AB567}" type="presOf" srcId="{15356578-21E7-4A46-8A95-6EB2CAD75036}" destId="{E8867AC1-63E6-E04C-AA08-72652334C5F0}" srcOrd="0" destOrd="0" presId="urn:microsoft.com/office/officeart/2005/8/layout/matrix1"/>
    <dgm:cxn modelId="{B172CBFD-94C8-E545-B003-61E7B3A3B249}" srcId="{34A677E0-664E-094A-AC73-AC56D86F7894}" destId="{987A97F9-2724-2F4D-ADD7-90294644AFE6}" srcOrd="3" destOrd="0" parTransId="{8456510A-F021-5241-8FF2-6AED842D379F}" sibTransId="{38D4108C-4E98-3C4A-90D8-1D42B88A134E}"/>
    <dgm:cxn modelId="{D2452FAA-526A-C14B-AAEB-0ADBC74CCD63}" srcId="{34A677E0-664E-094A-AC73-AC56D86F7894}" destId="{E468CF1A-8ABD-4E42-8419-FB3D82EC06D2}" srcOrd="0" destOrd="0" parTransId="{D34C4D7D-7679-5042-B4EB-542E84B56565}" sibTransId="{9D5C872A-329D-0E48-9F09-A490DA6C0A35}"/>
    <dgm:cxn modelId="{50545D99-466A-B643-ACD5-C5999775CA78}" srcId="{34A677E0-664E-094A-AC73-AC56D86F7894}" destId="{36E7C3C8-B14D-6A4B-A677-B8E5529AAA60}" srcOrd="2" destOrd="0" parTransId="{0A8C43C0-C3DB-B54D-86BE-E39530F1043A}" sibTransId="{72FCBB6D-92EA-084A-B0BA-FB0E02EB4156}"/>
    <dgm:cxn modelId="{2BEFEB51-0A97-D149-A755-D3740C6F9AE7}" type="presOf" srcId="{E468CF1A-8ABD-4E42-8419-FB3D82EC06D2}" destId="{894CCB27-63D6-1741-96BD-7ADAAF914D73}" srcOrd="1" destOrd="0" presId="urn:microsoft.com/office/officeart/2005/8/layout/matrix1"/>
    <dgm:cxn modelId="{83C3AEC7-CD3E-344F-B229-1FC2D9E7997D}" type="presOf" srcId="{34A677E0-664E-094A-AC73-AC56D86F7894}" destId="{2E6D2C85-5605-3C49-BFD8-4EF424593429}" srcOrd="0" destOrd="0" presId="urn:microsoft.com/office/officeart/2005/8/layout/matrix1"/>
    <dgm:cxn modelId="{DA8665DE-AFE8-5E46-927A-6D333AD6C809}" type="presOf" srcId="{832F7841-A070-9840-B4FD-A11310E596AA}" destId="{F42C4F52-6850-3345-8188-DC13339206C8}" srcOrd="0" destOrd="0" presId="urn:microsoft.com/office/officeart/2005/8/layout/matrix1"/>
    <dgm:cxn modelId="{B04DB6BE-DF7A-FD41-8FAE-25DBB1F1FF1D}" type="presOf" srcId="{987A97F9-2724-2F4D-ADD7-90294644AFE6}" destId="{0957BCEA-6866-F247-90E1-490AFDD0C289}" srcOrd="1" destOrd="0" presId="urn:microsoft.com/office/officeart/2005/8/layout/matrix1"/>
    <dgm:cxn modelId="{6AE09508-7E6B-8348-AD89-5138C04AEC99}" type="presOf" srcId="{15356578-21E7-4A46-8A95-6EB2CAD75036}" destId="{E0A74537-7982-1A4B-9B55-5B99EDF57CB9}" srcOrd="1" destOrd="0" presId="urn:microsoft.com/office/officeart/2005/8/layout/matrix1"/>
    <dgm:cxn modelId="{A3496B0C-A1C1-EA47-9D42-9B7E78BC3F34}" srcId="{832F7841-A070-9840-B4FD-A11310E596AA}" destId="{34A677E0-664E-094A-AC73-AC56D86F7894}" srcOrd="0" destOrd="0" parTransId="{A30407B0-282B-E948-A0A1-388333A87649}" sibTransId="{DF9C2CFD-DDB4-7A48-8337-09BA211219F4}"/>
    <dgm:cxn modelId="{D09874A1-641B-A542-BFF2-C0368E8166C7}" srcId="{34A677E0-664E-094A-AC73-AC56D86F7894}" destId="{15356578-21E7-4A46-8A95-6EB2CAD75036}" srcOrd="1" destOrd="0" parTransId="{40118BDB-FF6C-0D4D-A8D1-177CA8A6E02A}" sibTransId="{7781C803-C019-EF43-AA7B-EBC23577555F}"/>
    <dgm:cxn modelId="{6AE41461-D998-0444-8653-411A1ED6C082}" type="presOf" srcId="{36E7C3C8-B14D-6A4B-A677-B8E5529AAA60}" destId="{39BC8373-8A34-1949-A196-B89692BE1DD1}" srcOrd="0" destOrd="0" presId="urn:microsoft.com/office/officeart/2005/8/layout/matrix1"/>
    <dgm:cxn modelId="{AA09DF57-F9B5-2948-BBFD-ECB2C8970218}" type="presOf" srcId="{E468CF1A-8ABD-4E42-8419-FB3D82EC06D2}" destId="{36DB9E4B-9E89-3A47-A7BD-C222A0967FD2}" srcOrd="0" destOrd="0" presId="urn:microsoft.com/office/officeart/2005/8/layout/matrix1"/>
    <dgm:cxn modelId="{B6619E5A-87A0-FD4C-8AB3-5867A4748AE9}" type="presOf" srcId="{987A97F9-2724-2F4D-ADD7-90294644AFE6}" destId="{8A4550E1-B5A1-7A45-8CD6-52078E73D4BC}" srcOrd="0" destOrd="0" presId="urn:microsoft.com/office/officeart/2005/8/layout/matrix1"/>
    <dgm:cxn modelId="{25F4E929-1A06-4D41-9093-DC4C00087E5F}" type="presOf" srcId="{36E7C3C8-B14D-6A4B-A677-B8E5529AAA60}" destId="{37EE3A71-74EE-9844-A9B4-F6BE2F51589F}" srcOrd="1" destOrd="0" presId="urn:microsoft.com/office/officeart/2005/8/layout/matrix1"/>
    <dgm:cxn modelId="{F25E3D60-BE64-9044-925E-1FD0017A3301}" type="presParOf" srcId="{F42C4F52-6850-3345-8188-DC13339206C8}" destId="{17DDED35-C5FE-A24D-85B5-F4DA67909AB3}" srcOrd="0" destOrd="0" presId="urn:microsoft.com/office/officeart/2005/8/layout/matrix1"/>
    <dgm:cxn modelId="{F769C0D9-5549-B942-87B7-FE904EEBE42C}" type="presParOf" srcId="{17DDED35-C5FE-A24D-85B5-F4DA67909AB3}" destId="{36DB9E4B-9E89-3A47-A7BD-C222A0967FD2}" srcOrd="0" destOrd="0" presId="urn:microsoft.com/office/officeart/2005/8/layout/matrix1"/>
    <dgm:cxn modelId="{E5C3A1B0-5B1E-8B47-81DE-D3604894D0D8}" type="presParOf" srcId="{17DDED35-C5FE-A24D-85B5-F4DA67909AB3}" destId="{894CCB27-63D6-1741-96BD-7ADAAF914D73}" srcOrd="1" destOrd="0" presId="urn:microsoft.com/office/officeart/2005/8/layout/matrix1"/>
    <dgm:cxn modelId="{1B4C56BC-5EB4-DC47-8AE3-FD378A304413}" type="presParOf" srcId="{17DDED35-C5FE-A24D-85B5-F4DA67909AB3}" destId="{E8867AC1-63E6-E04C-AA08-72652334C5F0}" srcOrd="2" destOrd="0" presId="urn:microsoft.com/office/officeart/2005/8/layout/matrix1"/>
    <dgm:cxn modelId="{95954554-BA8C-4E49-89B1-C387B3F79CAF}" type="presParOf" srcId="{17DDED35-C5FE-A24D-85B5-F4DA67909AB3}" destId="{E0A74537-7982-1A4B-9B55-5B99EDF57CB9}" srcOrd="3" destOrd="0" presId="urn:microsoft.com/office/officeart/2005/8/layout/matrix1"/>
    <dgm:cxn modelId="{B03399E8-7245-B241-A796-F8EB7323FFF3}" type="presParOf" srcId="{17DDED35-C5FE-A24D-85B5-F4DA67909AB3}" destId="{39BC8373-8A34-1949-A196-B89692BE1DD1}" srcOrd="4" destOrd="0" presId="urn:microsoft.com/office/officeart/2005/8/layout/matrix1"/>
    <dgm:cxn modelId="{121C907F-F79B-9647-980F-D486E420DE32}" type="presParOf" srcId="{17DDED35-C5FE-A24D-85B5-F4DA67909AB3}" destId="{37EE3A71-74EE-9844-A9B4-F6BE2F51589F}" srcOrd="5" destOrd="0" presId="urn:microsoft.com/office/officeart/2005/8/layout/matrix1"/>
    <dgm:cxn modelId="{846103D7-EF2B-2444-A3CA-809918ECB19C}" type="presParOf" srcId="{17DDED35-C5FE-A24D-85B5-F4DA67909AB3}" destId="{8A4550E1-B5A1-7A45-8CD6-52078E73D4BC}" srcOrd="6" destOrd="0" presId="urn:microsoft.com/office/officeart/2005/8/layout/matrix1"/>
    <dgm:cxn modelId="{7B0F16EE-115E-DE47-B113-BCEFE82ACECB}" type="presParOf" srcId="{17DDED35-C5FE-A24D-85B5-F4DA67909AB3}" destId="{0957BCEA-6866-F247-90E1-490AFDD0C289}" srcOrd="7" destOrd="0" presId="urn:microsoft.com/office/officeart/2005/8/layout/matrix1"/>
    <dgm:cxn modelId="{58AFA9A1-E581-FC42-9E10-44508B5E0ED0}" type="presParOf" srcId="{F42C4F52-6850-3345-8188-DC13339206C8}" destId="{2E6D2C85-5605-3C49-BFD8-4EF42459342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E5293A-3CC9-4CF4-9424-A7E1F446E8D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FAE4860B-A659-47AE-A982-2C438E5CACB8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PE" b="1" dirty="0" smtClean="0"/>
            <a:t>¿A quiénes se les aplica la LSC?</a:t>
          </a:r>
          <a:endParaRPr lang="es-PE" b="1" dirty="0"/>
        </a:p>
      </dgm:t>
    </dgm:pt>
    <dgm:pt modelId="{97992B3F-4268-4B7E-BA22-231D4272009A}" type="parTrans" cxnId="{DF1D733A-8CC7-48E2-8B0F-6485216E9AE0}">
      <dgm:prSet/>
      <dgm:spPr/>
      <dgm:t>
        <a:bodyPr/>
        <a:lstStyle/>
        <a:p>
          <a:endParaRPr lang="es-PE"/>
        </a:p>
      </dgm:t>
    </dgm:pt>
    <dgm:pt modelId="{37E2B901-9773-461A-BA3A-F5C5B611A0F9}" type="sibTrans" cxnId="{DF1D733A-8CC7-48E2-8B0F-6485216E9AE0}">
      <dgm:prSet/>
      <dgm:spPr/>
      <dgm:t>
        <a:bodyPr/>
        <a:lstStyle/>
        <a:p>
          <a:endParaRPr lang="es-PE"/>
        </a:p>
      </dgm:t>
    </dgm:pt>
    <dgm:pt modelId="{0D0F6938-64E1-491A-8D8C-23F39820DE39}">
      <dgm:prSet phldrT="[Texto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s-PE" b="1" dirty="0" smtClean="0"/>
            <a:t>Todas las entidades públicas: 2000 aprox</a:t>
          </a:r>
          <a:r>
            <a:rPr lang="es-PE" dirty="0" smtClean="0"/>
            <a:t>. (de las cuales aprox. 900 municipios con menos de 20 servidores)</a:t>
          </a:r>
          <a:endParaRPr lang="es-PE" dirty="0"/>
        </a:p>
      </dgm:t>
    </dgm:pt>
    <dgm:pt modelId="{5DF8D0DB-E476-4362-A836-330937E9FF86}" type="parTrans" cxnId="{83A2C86C-25F3-4332-B7C7-63F00E2436A9}">
      <dgm:prSet/>
      <dgm:spPr/>
      <dgm:t>
        <a:bodyPr/>
        <a:lstStyle/>
        <a:p>
          <a:endParaRPr lang="es-PE"/>
        </a:p>
      </dgm:t>
    </dgm:pt>
    <dgm:pt modelId="{CCE2AA33-653A-4837-A7E0-18564AD1E8A3}" type="sibTrans" cxnId="{83A2C86C-25F3-4332-B7C7-63F00E2436A9}">
      <dgm:prSet/>
      <dgm:spPr/>
      <dgm:t>
        <a:bodyPr/>
        <a:lstStyle/>
        <a:p>
          <a:endParaRPr lang="es-PE"/>
        </a:p>
      </dgm:t>
    </dgm:pt>
    <dgm:pt modelId="{F05BDA74-D603-4D81-819A-598F17E0B785}">
      <dgm:prSet phldrT="[Texto]"/>
      <dgm:spPr>
        <a:solidFill>
          <a:srgbClr val="1466C5"/>
        </a:solidFill>
      </dgm:spPr>
      <dgm:t>
        <a:bodyPr/>
        <a:lstStyle/>
        <a:p>
          <a:r>
            <a:rPr lang="es-PE" b="1" dirty="0" smtClean="0"/>
            <a:t>¿Qué reglas de la LSC se aplica a los servidores…? </a:t>
          </a:r>
          <a:endParaRPr lang="es-PE" b="1" dirty="0"/>
        </a:p>
      </dgm:t>
    </dgm:pt>
    <dgm:pt modelId="{20F21054-0E32-4943-B791-B0216FB78B8B}" type="parTrans" cxnId="{F7B939BC-4CAB-4955-BCC3-EFD1A28CCA0B}">
      <dgm:prSet/>
      <dgm:spPr/>
      <dgm:t>
        <a:bodyPr/>
        <a:lstStyle/>
        <a:p>
          <a:endParaRPr lang="es-PE"/>
        </a:p>
      </dgm:t>
    </dgm:pt>
    <dgm:pt modelId="{922EE783-9661-4942-88D2-63847B77B7B6}" type="sibTrans" cxnId="{F7B939BC-4CAB-4955-BCC3-EFD1A28CCA0B}">
      <dgm:prSet/>
      <dgm:spPr/>
      <dgm:t>
        <a:bodyPr/>
        <a:lstStyle/>
        <a:p>
          <a:endParaRPr lang="es-PE"/>
        </a:p>
      </dgm:t>
    </dgm:pt>
    <dgm:pt modelId="{E37E4EEB-713D-4C37-855D-A1554A3B2EC4}">
      <dgm:prSet phldrT="[Texto]"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b="1" dirty="0" smtClean="0"/>
            <a:t>A Servidores 276, CAS y 728 (aunque no pasen), incluidos : </a:t>
          </a:r>
          <a:r>
            <a:rPr lang="es-PE" b="0" dirty="0" smtClean="0"/>
            <a:t>Gestión del rendimiento</a:t>
          </a:r>
          <a:r>
            <a:rPr lang="es-PE" dirty="0" smtClean="0"/>
            <a:t>, Capacitación, Derechos colectivos, Régimen Disciplinario, Principios y reglas generales.</a:t>
          </a:r>
          <a:endParaRPr lang="es-PE" dirty="0"/>
        </a:p>
      </dgm:t>
    </dgm:pt>
    <dgm:pt modelId="{A9468B62-ABFB-4A1A-B669-82AAE29B1BAF}" type="parTrans" cxnId="{C60454C9-EF54-4720-92E4-FB4747F0BA06}">
      <dgm:prSet/>
      <dgm:spPr/>
      <dgm:t>
        <a:bodyPr/>
        <a:lstStyle/>
        <a:p>
          <a:endParaRPr lang="es-PE"/>
        </a:p>
      </dgm:t>
    </dgm:pt>
    <dgm:pt modelId="{423A299F-E31A-4687-A626-068EAD3D826D}" type="sibTrans" cxnId="{C60454C9-EF54-4720-92E4-FB4747F0BA06}">
      <dgm:prSet/>
      <dgm:spPr/>
      <dgm:t>
        <a:bodyPr/>
        <a:lstStyle/>
        <a:p>
          <a:endParaRPr lang="es-PE"/>
        </a:p>
      </dgm:t>
    </dgm:pt>
    <dgm:pt modelId="{5C986498-A6A3-4007-9D25-4DBC5F999238}">
      <dgm:prSet phldrT="[Texto]"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b="1" dirty="0" smtClean="0"/>
            <a:t>Solo a los que pasen al </a:t>
          </a:r>
          <a:r>
            <a:rPr lang="es-PE" b="1" smtClean="0"/>
            <a:t>nuevo régimen: </a:t>
          </a:r>
          <a:r>
            <a:rPr lang="es-PE" dirty="0" smtClean="0"/>
            <a:t>Deberes, Derechos, compensaciones, Reglas de grupos, entre otros</a:t>
          </a:r>
          <a:endParaRPr lang="es-PE" b="1" dirty="0"/>
        </a:p>
      </dgm:t>
    </dgm:pt>
    <dgm:pt modelId="{F3B2D6D7-F759-4843-9567-FEE2C9B806E8}" type="parTrans" cxnId="{979CED7D-2004-4185-ACB8-FD200CA331F7}">
      <dgm:prSet/>
      <dgm:spPr/>
      <dgm:t>
        <a:bodyPr/>
        <a:lstStyle/>
        <a:p>
          <a:endParaRPr lang="es-PE"/>
        </a:p>
      </dgm:t>
    </dgm:pt>
    <dgm:pt modelId="{9D183936-D705-4182-9768-D88B6FC8B256}" type="sibTrans" cxnId="{979CED7D-2004-4185-ACB8-FD200CA331F7}">
      <dgm:prSet/>
      <dgm:spPr/>
      <dgm:t>
        <a:bodyPr/>
        <a:lstStyle/>
        <a:p>
          <a:endParaRPr lang="es-PE"/>
        </a:p>
      </dgm:t>
    </dgm:pt>
    <dgm:pt modelId="{886C1565-3BB4-42A7-A86F-D231C6D921A9}">
      <dgm:prSet phldrT="[Texto]"/>
      <dgm:spPr>
        <a:solidFill>
          <a:srgbClr val="1466C5"/>
        </a:solidFill>
      </dgm:spPr>
      <dgm:t>
        <a:bodyPr/>
        <a:lstStyle/>
        <a:p>
          <a:r>
            <a:rPr lang="es-PE" b="1" dirty="0" smtClean="0"/>
            <a:t>¿Quiénes están exceptuados de la LSC?</a:t>
          </a:r>
          <a:endParaRPr lang="es-PE" b="1" dirty="0"/>
        </a:p>
      </dgm:t>
    </dgm:pt>
    <dgm:pt modelId="{F0634FBF-5FD8-4ACE-9446-93A42B3928ED}" type="parTrans" cxnId="{585E7F72-8A9D-458B-9E75-4FE26C1C2ECB}">
      <dgm:prSet/>
      <dgm:spPr/>
      <dgm:t>
        <a:bodyPr/>
        <a:lstStyle/>
        <a:p>
          <a:endParaRPr lang="es-PE"/>
        </a:p>
      </dgm:t>
    </dgm:pt>
    <dgm:pt modelId="{2F55B6A0-8AD0-4B94-9B06-C8EFE15AF93D}" type="sibTrans" cxnId="{585E7F72-8A9D-458B-9E75-4FE26C1C2ECB}">
      <dgm:prSet/>
      <dgm:spPr/>
      <dgm:t>
        <a:bodyPr/>
        <a:lstStyle/>
        <a:p>
          <a:endParaRPr lang="es-PE"/>
        </a:p>
      </dgm:t>
    </dgm:pt>
    <dgm:pt modelId="{C4EB6CC1-86EB-4307-8CE3-F32DE1B22891}">
      <dgm:prSet phldrT="[Texto]"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dirty="0" smtClean="0"/>
            <a:t>Los servidores de carreras especiales</a:t>
          </a:r>
          <a:endParaRPr lang="es-PE" dirty="0"/>
        </a:p>
      </dgm:t>
    </dgm:pt>
    <dgm:pt modelId="{8EFE45DA-030C-4CA2-8D3F-747BE1CE0F89}" type="parTrans" cxnId="{6FD3792A-A83F-4372-9169-8B0701902056}">
      <dgm:prSet/>
      <dgm:spPr/>
      <dgm:t>
        <a:bodyPr/>
        <a:lstStyle/>
        <a:p>
          <a:endParaRPr lang="es-PE"/>
        </a:p>
      </dgm:t>
    </dgm:pt>
    <dgm:pt modelId="{C93538C5-8486-4541-924F-3790A363062B}" type="sibTrans" cxnId="{6FD3792A-A83F-4372-9169-8B0701902056}">
      <dgm:prSet/>
      <dgm:spPr/>
      <dgm:t>
        <a:bodyPr/>
        <a:lstStyle/>
        <a:p>
          <a:endParaRPr lang="es-PE"/>
        </a:p>
      </dgm:t>
    </dgm:pt>
    <dgm:pt modelId="{5916144E-8B57-4801-8767-4DF37B8F01F0}">
      <dgm:prSet phldrT="[Texto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s-PE" b="1" dirty="0" smtClean="0"/>
            <a:t>Servidores Públicos: 560 000 </a:t>
          </a:r>
          <a:r>
            <a:rPr lang="es-PE" dirty="0" smtClean="0"/>
            <a:t>(aprox.) de 1 400 000</a:t>
          </a:r>
          <a:endParaRPr lang="es-PE" dirty="0"/>
        </a:p>
      </dgm:t>
    </dgm:pt>
    <dgm:pt modelId="{2EA0F44A-7B88-41AC-BB5B-A923A3E37382}" type="parTrans" cxnId="{6DFA99F9-9EC4-455F-BE47-45DDE3F49CDC}">
      <dgm:prSet/>
      <dgm:spPr/>
      <dgm:t>
        <a:bodyPr/>
        <a:lstStyle/>
        <a:p>
          <a:endParaRPr lang="es-PE"/>
        </a:p>
      </dgm:t>
    </dgm:pt>
    <dgm:pt modelId="{7217655D-AF66-45C4-98AC-E5BF9B59DADF}" type="sibTrans" cxnId="{6DFA99F9-9EC4-455F-BE47-45DDE3F49CDC}">
      <dgm:prSet/>
      <dgm:spPr/>
      <dgm:t>
        <a:bodyPr/>
        <a:lstStyle/>
        <a:p>
          <a:endParaRPr lang="es-PE"/>
        </a:p>
      </dgm:t>
    </dgm:pt>
    <dgm:pt modelId="{26D70330-FAB7-44A8-978B-912F0C9582BC}">
      <dgm:prSet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dirty="0" smtClean="0"/>
            <a:t>Los que están en las 3 entidades expresamente                                                               excluidas (BCR, SBS,    Congreso)</a:t>
          </a:r>
        </a:p>
      </dgm:t>
    </dgm:pt>
    <dgm:pt modelId="{39186288-F99E-483F-9D09-C8B362692768}" type="parTrans" cxnId="{B287EFD0-3467-4454-B272-92BA065B643A}">
      <dgm:prSet/>
      <dgm:spPr/>
      <dgm:t>
        <a:bodyPr/>
        <a:lstStyle/>
        <a:p>
          <a:endParaRPr lang="es-PE"/>
        </a:p>
      </dgm:t>
    </dgm:pt>
    <dgm:pt modelId="{B45B8D0A-37C0-404D-8EAC-1D7742514BA1}" type="sibTrans" cxnId="{B287EFD0-3467-4454-B272-92BA065B643A}">
      <dgm:prSet/>
      <dgm:spPr/>
      <dgm:t>
        <a:bodyPr/>
        <a:lstStyle/>
        <a:p>
          <a:endParaRPr lang="es-PE"/>
        </a:p>
      </dgm:t>
    </dgm:pt>
    <dgm:pt modelId="{44243153-559B-457B-A311-B6F6D4BDEBF7}">
      <dgm:prSet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dirty="0" smtClean="0"/>
            <a:t>Obreros de gobiernos regionales y locales</a:t>
          </a:r>
        </a:p>
      </dgm:t>
    </dgm:pt>
    <dgm:pt modelId="{5EEC5097-B3A4-4808-BDF5-FFD49121FCE3}" type="parTrans" cxnId="{932C65EA-B8C6-4BBE-BF12-4AE543F3903B}">
      <dgm:prSet/>
      <dgm:spPr/>
      <dgm:t>
        <a:bodyPr/>
        <a:lstStyle/>
        <a:p>
          <a:endParaRPr lang="es-PE"/>
        </a:p>
      </dgm:t>
    </dgm:pt>
    <dgm:pt modelId="{09B87EA5-93C9-4CBC-89A8-0D3452D83C0B}" type="sibTrans" cxnId="{932C65EA-B8C6-4BBE-BF12-4AE543F3903B}">
      <dgm:prSet/>
      <dgm:spPr/>
      <dgm:t>
        <a:bodyPr/>
        <a:lstStyle/>
        <a:p>
          <a:endParaRPr lang="es-PE"/>
        </a:p>
      </dgm:t>
    </dgm:pt>
    <dgm:pt modelId="{B24316E5-2E9D-4C8B-BABE-43DDE56A2D9E}">
      <dgm:prSet/>
      <dgm:spPr>
        <a:solidFill>
          <a:srgbClr val="BBD7F8">
            <a:alpha val="90000"/>
          </a:srgbClr>
        </a:solidFill>
      </dgm:spPr>
      <dgm:t>
        <a:bodyPr/>
        <a:lstStyle/>
        <a:p>
          <a:r>
            <a:rPr lang="es-PE" dirty="0" smtClean="0"/>
            <a:t>Empresas públicas</a:t>
          </a:r>
          <a:endParaRPr lang="es-PE" dirty="0"/>
        </a:p>
      </dgm:t>
    </dgm:pt>
    <dgm:pt modelId="{B69CE32C-7813-4D89-908C-E21315A5816B}" type="parTrans" cxnId="{5FAF0309-45A9-48AF-9B25-6CDF7BE5B476}">
      <dgm:prSet/>
      <dgm:spPr/>
      <dgm:t>
        <a:bodyPr/>
        <a:lstStyle/>
        <a:p>
          <a:endParaRPr lang="es-PE"/>
        </a:p>
      </dgm:t>
    </dgm:pt>
    <dgm:pt modelId="{D8134729-555F-4064-A222-6933B5E7C7B9}" type="sibTrans" cxnId="{5FAF0309-45A9-48AF-9B25-6CDF7BE5B476}">
      <dgm:prSet/>
      <dgm:spPr/>
      <dgm:t>
        <a:bodyPr/>
        <a:lstStyle/>
        <a:p>
          <a:endParaRPr lang="es-PE"/>
        </a:p>
      </dgm:t>
    </dgm:pt>
    <dgm:pt modelId="{D36D1E49-5778-4AA8-B3FF-0AF5945BBE25}">
      <dgm:prSet phldrT="[Texto]"/>
      <dgm:spPr>
        <a:solidFill>
          <a:schemeClr val="bg2">
            <a:alpha val="90000"/>
          </a:schemeClr>
        </a:solidFill>
      </dgm:spPr>
      <dgm:t>
        <a:bodyPr/>
        <a:lstStyle/>
        <a:p>
          <a:endParaRPr lang="es-PE" dirty="0"/>
        </a:p>
      </dgm:t>
    </dgm:pt>
    <dgm:pt modelId="{F522D08E-E859-4F28-BE90-941271E270A3}" type="parTrans" cxnId="{E508D21F-64CD-4A72-990B-26D3D7F60DB4}">
      <dgm:prSet/>
      <dgm:spPr/>
      <dgm:t>
        <a:bodyPr/>
        <a:lstStyle/>
        <a:p>
          <a:endParaRPr lang="es-PE"/>
        </a:p>
      </dgm:t>
    </dgm:pt>
    <dgm:pt modelId="{AE174138-9E81-49C1-BBB5-E22B0327B0A6}" type="sibTrans" cxnId="{E508D21F-64CD-4A72-990B-26D3D7F60DB4}">
      <dgm:prSet/>
      <dgm:spPr/>
      <dgm:t>
        <a:bodyPr/>
        <a:lstStyle/>
        <a:p>
          <a:endParaRPr lang="es-PE"/>
        </a:p>
      </dgm:t>
    </dgm:pt>
    <dgm:pt modelId="{C4B98F98-7F9F-4282-8E2D-F147E36A4445}">
      <dgm:prSet/>
      <dgm:spPr>
        <a:solidFill>
          <a:srgbClr val="BBD7F8">
            <a:alpha val="90000"/>
          </a:srgbClr>
        </a:solidFill>
      </dgm:spPr>
      <dgm:t>
        <a:bodyPr/>
        <a:lstStyle/>
        <a:p>
          <a:endParaRPr lang="es-PE" dirty="0"/>
        </a:p>
      </dgm:t>
    </dgm:pt>
    <dgm:pt modelId="{8EB24A5E-BDDE-4383-AE87-035DA0E26E2C}" type="parTrans" cxnId="{EA09969F-B9BD-475C-8E34-3E460F250EFA}">
      <dgm:prSet/>
      <dgm:spPr/>
      <dgm:t>
        <a:bodyPr/>
        <a:lstStyle/>
        <a:p>
          <a:endParaRPr lang="es-PE"/>
        </a:p>
      </dgm:t>
    </dgm:pt>
    <dgm:pt modelId="{86DB25A9-9765-40FD-8194-DFB05B2B5881}" type="sibTrans" cxnId="{EA09969F-B9BD-475C-8E34-3E460F250EFA}">
      <dgm:prSet/>
      <dgm:spPr/>
      <dgm:t>
        <a:bodyPr/>
        <a:lstStyle/>
        <a:p>
          <a:endParaRPr lang="es-PE"/>
        </a:p>
      </dgm:t>
    </dgm:pt>
    <dgm:pt modelId="{AEA82FC3-EDCE-49C6-A3BF-50BB57D80286}">
      <dgm:prSet phldrT="[Texto]"/>
      <dgm:spPr>
        <a:solidFill>
          <a:srgbClr val="BBD7F8">
            <a:alpha val="90000"/>
          </a:srgbClr>
        </a:solidFill>
      </dgm:spPr>
      <dgm:t>
        <a:bodyPr/>
        <a:lstStyle/>
        <a:p>
          <a:endParaRPr lang="es-PE" dirty="0"/>
        </a:p>
      </dgm:t>
    </dgm:pt>
    <dgm:pt modelId="{C3F9D6F0-0625-420E-AFFD-FC3C9D7F36A0}" type="parTrans" cxnId="{C25A418F-5E85-49C4-A448-B5991E664FA8}">
      <dgm:prSet/>
      <dgm:spPr/>
      <dgm:t>
        <a:bodyPr/>
        <a:lstStyle/>
        <a:p>
          <a:endParaRPr lang="es-PE"/>
        </a:p>
      </dgm:t>
    </dgm:pt>
    <dgm:pt modelId="{3830B469-00A3-4F19-B716-C41386649EE2}" type="sibTrans" cxnId="{C25A418F-5E85-49C4-A448-B5991E664FA8}">
      <dgm:prSet/>
      <dgm:spPr/>
      <dgm:t>
        <a:bodyPr/>
        <a:lstStyle/>
        <a:p>
          <a:endParaRPr lang="es-PE"/>
        </a:p>
      </dgm:t>
    </dgm:pt>
    <dgm:pt modelId="{5604DF92-80C5-454D-9355-04BD98BA9DDB}" type="pres">
      <dgm:prSet presAssocID="{71E5293A-3CC9-4CF4-9424-A7E1F446E8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86FD177C-D62E-4B50-8787-354B2D5FFA5A}" type="pres">
      <dgm:prSet presAssocID="{FAE4860B-A659-47AE-A982-2C438E5CACB8}" presName="composite" presStyleCnt="0"/>
      <dgm:spPr/>
    </dgm:pt>
    <dgm:pt modelId="{5F510722-AB18-4605-BB29-A1D80B6C7272}" type="pres">
      <dgm:prSet presAssocID="{FAE4860B-A659-47AE-A982-2C438E5CACB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5ABC0C7-1D32-435B-96C2-41CD50ACF3F5}" type="pres">
      <dgm:prSet presAssocID="{FAE4860B-A659-47AE-A982-2C438E5CACB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06DEBF9-01C4-4854-89E4-852862876022}" type="pres">
      <dgm:prSet presAssocID="{37E2B901-9773-461A-BA3A-F5C5B611A0F9}" presName="space" presStyleCnt="0"/>
      <dgm:spPr/>
    </dgm:pt>
    <dgm:pt modelId="{8AD272E7-EECB-4914-9DE2-33FF17E0A2C7}" type="pres">
      <dgm:prSet presAssocID="{F05BDA74-D603-4D81-819A-598F17E0B785}" presName="composite" presStyleCnt="0"/>
      <dgm:spPr/>
    </dgm:pt>
    <dgm:pt modelId="{A8A247E2-FE34-4B08-ABC7-CE27CA52A2E2}" type="pres">
      <dgm:prSet presAssocID="{F05BDA74-D603-4D81-819A-598F17E0B78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AB71C0E-E6A8-4BDF-96E6-D9A0A7975D38}" type="pres">
      <dgm:prSet presAssocID="{F05BDA74-D603-4D81-819A-598F17E0B78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6172DD0-A956-4B42-8CB7-A1A926F5537B}" type="pres">
      <dgm:prSet presAssocID="{922EE783-9661-4942-88D2-63847B77B7B6}" presName="space" presStyleCnt="0"/>
      <dgm:spPr/>
    </dgm:pt>
    <dgm:pt modelId="{B2761721-8B9E-48CB-8C76-C77C39F3A164}" type="pres">
      <dgm:prSet presAssocID="{886C1565-3BB4-42A7-A86F-D231C6D921A9}" presName="composite" presStyleCnt="0"/>
      <dgm:spPr/>
    </dgm:pt>
    <dgm:pt modelId="{7099CDC4-7BF9-4D3C-A475-E8E930D8DDEA}" type="pres">
      <dgm:prSet presAssocID="{886C1565-3BB4-42A7-A86F-D231C6D921A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49D657D-2875-4DF2-B190-A011BA77B580}" type="pres">
      <dgm:prSet presAssocID="{886C1565-3BB4-42A7-A86F-D231C6D921A9}" presName="desTx" presStyleLbl="alignAccFollowNode1" presStyleIdx="2" presStyleCnt="3" custLinFactNeighborX="103" custLinFactNeighborY="-117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EA09969F-B9BD-475C-8E34-3E460F250EFA}" srcId="{886C1565-3BB4-42A7-A86F-D231C6D921A9}" destId="{C4B98F98-7F9F-4282-8E2D-F147E36A4445}" srcOrd="3" destOrd="0" parTransId="{8EB24A5E-BDDE-4383-AE87-035DA0E26E2C}" sibTransId="{86DB25A9-9765-40FD-8194-DFB05B2B5881}"/>
    <dgm:cxn modelId="{ED907C98-624A-4CB1-93C9-2CE05C45E541}" type="presOf" srcId="{D36D1E49-5778-4AA8-B3FF-0AF5945BBE25}" destId="{C5ABC0C7-1D32-435B-96C2-41CD50ACF3F5}" srcOrd="0" destOrd="1" presId="urn:microsoft.com/office/officeart/2005/8/layout/hList1"/>
    <dgm:cxn modelId="{E508D21F-64CD-4A72-990B-26D3D7F60DB4}" srcId="{FAE4860B-A659-47AE-A982-2C438E5CACB8}" destId="{D36D1E49-5778-4AA8-B3FF-0AF5945BBE25}" srcOrd="1" destOrd="0" parTransId="{F522D08E-E859-4F28-BE90-941271E270A3}" sibTransId="{AE174138-9E81-49C1-BBB5-E22B0327B0A6}"/>
    <dgm:cxn modelId="{585E7F72-8A9D-458B-9E75-4FE26C1C2ECB}" srcId="{71E5293A-3CC9-4CF4-9424-A7E1F446E8DB}" destId="{886C1565-3BB4-42A7-A86F-D231C6D921A9}" srcOrd="2" destOrd="0" parTransId="{F0634FBF-5FD8-4ACE-9446-93A42B3928ED}" sibTransId="{2F55B6A0-8AD0-4B94-9B06-C8EFE15AF93D}"/>
    <dgm:cxn modelId="{BE7F19A4-D8FD-4447-BB4E-FF70CEEBC570}" type="presOf" srcId="{C4EB6CC1-86EB-4307-8CE3-F32DE1B22891}" destId="{D49D657D-2875-4DF2-B190-A011BA77B580}" srcOrd="0" destOrd="0" presId="urn:microsoft.com/office/officeart/2005/8/layout/hList1"/>
    <dgm:cxn modelId="{B287EFD0-3467-4454-B272-92BA065B643A}" srcId="{886C1565-3BB4-42A7-A86F-D231C6D921A9}" destId="{26D70330-FAB7-44A8-978B-912F0C9582BC}" srcOrd="1" destOrd="0" parTransId="{39186288-F99E-483F-9D09-C8B362692768}" sibTransId="{B45B8D0A-37C0-404D-8EAC-1D7742514BA1}"/>
    <dgm:cxn modelId="{5C152FC2-F942-4D5E-A527-F24A207F6918}" type="presOf" srcId="{E37E4EEB-713D-4C37-855D-A1554A3B2EC4}" destId="{3AB71C0E-E6A8-4BDF-96E6-D9A0A7975D38}" srcOrd="0" destOrd="0" presId="urn:microsoft.com/office/officeart/2005/8/layout/hList1"/>
    <dgm:cxn modelId="{4A5F5E97-FA5D-4040-B04C-2CF85EAF313D}" type="presOf" srcId="{C4B98F98-7F9F-4282-8E2D-F147E36A4445}" destId="{D49D657D-2875-4DF2-B190-A011BA77B580}" srcOrd="0" destOrd="3" presId="urn:microsoft.com/office/officeart/2005/8/layout/hList1"/>
    <dgm:cxn modelId="{DF1D733A-8CC7-48E2-8B0F-6485216E9AE0}" srcId="{71E5293A-3CC9-4CF4-9424-A7E1F446E8DB}" destId="{FAE4860B-A659-47AE-A982-2C438E5CACB8}" srcOrd="0" destOrd="0" parTransId="{97992B3F-4268-4B7E-BA22-231D4272009A}" sibTransId="{37E2B901-9773-461A-BA3A-F5C5B611A0F9}"/>
    <dgm:cxn modelId="{8A50120D-DCC3-4F1A-AD90-B210B3944512}" type="presOf" srcId="{26D70330-FAB7-44A8-978B-912F0C9582BC}" destId="{D49D657D-2875-4DF2-B190-A011BA77B580}" srcOrd="0" destOrd="1" presId="urn:microsoft.com/office/officeart/2005/8/layout/hList1"/>
    <dgm:cxn modelId="{7A471E4A-64E6-44ED-95C8-A88E7896D41B}" type="presOf" srcId="{71E5293A-3CC9-4CF4-9424-A7E1F446E8DB}" destId="{5604DF92-80C5-454D-9355-04BD98BA9DDB}" srcOrd="0" destOrd="0" presId="urn:microsoft.com/office/officeart/2005/8/layout/hList1"/>
    <dgm:cxn modelId="{2FC944EB-C51B-4BF4-B533-5357B025CD00}" type="presOf" srcId="{F05BDA74-D603-4D81-819A-598F17E0B785}" destId="{A8A247E2-FE34-4B08-ABC7-CE27CA52A2E2}" srcOrd="0" destOrd="0" presId="urn:microsoft.com/office/officeart/2005/8/layout/hList1"/>
    <dgm:cxn modelId="{0BCF66A4-46A0-4097-AB3F-9CEE52C168D7}" type="presOf" srcId="{886C1565-3BB4-42A7-A86F-D231C6D921A9}" destId="{7099CDC4-7BF9-4D3C-A475-E8E930D8DDEA}" srcOrd="0" destOrd="0" presId="urn:microsoft.com/office/officeart/2005/8/layout/hList1"/>
    <dgm:cxn modelId="{979CED7D-2004-4185-ACB8-FD200CA331F7}" srcId="{F05BDA74-D603-4D81-819A-598F17E0B785}" destId="{5C986498-A6A3-4007-9D25-4DBC5F999238}" srcOrd="2" destOrd="0" parTransId="{F3B2D6D7-F759-4843-9567-FEE2C9B806E8}" sibTransId="{9D183936-D705-4182-9768-D88B6FC8B256}"/>
    <dgm:cxn modelId="{C60454C9-EF54-4720-92E4-FB4747F0BA06}" srcId="{F05BDA74-D603-4D81-819A-598F17E0B785}" destId="{E37E4EEB-713D-4C37-855D-A1554A3B2EC4}" srcOrd="0" destOrd="0" parTransId="{A9468B62-ABFB-4A1A-B669-82AAE29B1BAF}" sibTransId="{423A299F-E31A-4687-A626-068EAD3D826D}"/>
    <dgm:cxn modelId="{6FD3792A-A83F-4372-9169-8B0701902056}" srcId="{886C1565-3BB4-42A7-A86F-D231C6D921A9}" destId="{C4EB6CC1-86EB-4307-8CE3-F32DE1B22891}" srcOrd="0" destOrd="0" parTransId="{8EFE45DA-030C-4CA2-8D3F-747BE1CE0F89}" sibTransId="{C93538C5-8486-4541-924F-3790A363062B}"/>
    <dgm:cxn modelId="{5791B2E5-7219-497C-A0CB-70B8B973E154}" type="presOf" srcId="{AEA82FC3-EDCE-49C6-A3BF-50BB57D80286}" destId="{3AB71C0E-E6A8-4BDF-96E6-D9A0A7975D38}" srcOrd="0" destOrd="1" presId="urn:microsoft.com/office/officeart/2005/8/layout/hList1"/>
    <dgm:cxn modelId="{5BF7F9D5-1C62-4256-A388-B63B5DE29413}" type="presOf" srcId="{B24316E5-2E9D-4C8B-BABE-43DDE56A2D9E}" destId="{D49D657D-2875-4DF2-B190-A011BA77B580}" srcOrd="0" destOrd="4" presId="urn:microsoft.com/office/officeart/2005/8/layout/hList1"/>
    <dgm:cxn modelId="{932C65EA-B8C6-4BBE-BF12-4AE543F3903B}" srcId="{886C1565-3BB4-42A7-A86F-D231C6D921A9}" destId="{44243153-559B-457B-A311-B6F6D4BDEBF7}" srcOrd="2" destOrd="0" parTransId="{5EEC5097-B3A4-4808-BDF5-FFD49121FCE3}" sibTransId="{09B87EA5-93C9-4CBC-89A8-0D3452D83C0B}"/>
    <dgm:cxn modelId="{C25A418F-5E85-49C4-A448-B5991E664FA8}" srcId="{F05BDA74-D603-4D81-819A-598F17E0B785}" destId="{AEA82FC3-EDCE-49C6-A3BF-50BB57D80286}" srcOrd="1" destOrd="0" parTransId="{C3F9D6F0-0625-420E-AFFD-FC3C9D7F36A0}" sibTransId="{3830B469-00A3-4F19-B716-C41386649EE2}"/>
    <dgm:cxn modelId="{364B53EE-784A-4FD1-8199-C80CB8B9766C}" type="presOf" srcId="{0D0F6938-64E1-491A-8D8C-23F39820DE39}" destId="{C5ABC0C7-1D32-435B-96C2-41CD50ACF3F5}" srcOrd="0" destOrd="0" presId="urn:microsoft.com/office/officeart/2005/8/layout/hList1"/>
    <dgm:cxn modelId="{6DFA99F9-9EC4-455F-BE47-45DDE3F49CDC}" srcId="{FAE4860B-A659-47AE-A982-2C438E5CACB8}" destId="{5916144E-8B57-4801-8767-4DF37B8F01F0}" srcOrd="2" destOrd="0" parTransId="{2EA0F44A-7B88-41AC-BB5B-A923A3E37382}" sibTransId="{7217655D-AF66-45C4-98AC-E5BF9B59DADF}"/>
    <dgm:cxn modelId="{5FAF0309-45A9-48AF-9B25-6CDF7BE5B476}" srcId="{886C1565-3BB4-42A7-A86F-D231C6D921A9}" destId="{B24316E5-2E9D-4C8B-BABE-43DDE56A2D9E}" srcOrd="4" destOrd="0" parTransId="{B69CE32C-7813-4D89-908C-E21315A5816B}" sibTransId="{D8134729-555F-4064-A222-6933B5E7C7B9}"/>
    <dgm:cxn modelId="{32DCC39B-C645-428E-B7B8-3F43CEB6D02A}" type="presOf" srcId="{5916144E-8B57-4801-8767-4DF37B8F01F0}" destId="{C5ABC0C7-1D32-435B-96C2-41CD50ACF3F5}" srcOrd="0" destOrd="2" presId="urn:microsoft.com/office/officeart/2005/8/layout/hList1"/>
    <dgm:cxn modelId="{4F9E92EC-13E2-4C25-8C2A-201ECCF5A446}" type="presOf" srcId="{44243153-559B-457B-A311-B6F6D4BDEBF7}" destId="{D49D657D-2875-4DF2-B190-A011BA77B580}" srcOrd="0" destOrd="2" presId="urn:microsoft.com/office/officeart/2005/8/layout/hList1"/>
    <dgm:cxn modelId="{51131581-3D05-4889-86B1-60218F45423B}" type="presOf" srcId="{FAE4860B-A659-47AE-A982-2C438E5CACB8}" destId="{5F510722-AB18-4605-BB29-A1D80B6C7272}" srcOrd="0" destOrd="0" presId="urn:microsoft.com/office/officeart/2005/8/layout/hList1"/>
    <dgm:cxn modelId="{61081382-C388-49F6-A04A-C8CC997EB7EE}" type="presOf" srcId="{5C986498-A6A3-4007-9D25-4DBC5F999238}" destId="{3AB71C0E-E6A8-4BDF-96E6-D9A0A7975D38}" srcOrd="0" destOrd="2" presId="urn:microsoft.com/office/officeart/2005/8/layout/hList1"/>
    <dgm:cxn modelId="{83A2C86C-25F3-4332-B7C7-63F00E2436A9}" srcId="{FAE4860B-A659-47AE-A982-2C438E5CACB8}" destId="{0D0F6938-64E1-491A-8D8C-23F39820DE39}" srcOrd="0" destOrd="0" parTransId="{5DF8D0DB-E476-4362-A836-330937E9FF86}" sibTransId="{CCE2AA33-653A-4837-A7E0-18564AD1E8A3}"/>
    <dgm:cxn modelId="{F7B939BC-4CAB-4955-BCC3-EFD1A28CCA0B}" srcId="{71E5293A-3CC9-4CF4-9424-A7E1F446E8DB}" destId="{F05BDA74-D603-4D81-819A-598F17E0B785}" srcOrd="1" destOrd="0" parTransId="{20F21054-0E32-4943-B791-B0216FB78B8B}" sibTransId="{922EE783-9661-4942-88D2-63847B77B7B6}"/>
    <dgm:cxn modelId="{D13A1C45-25C0-403C-96C1-31646331BFDA}" type="presParOf" srcId="{5604DF92-80C5-454D-9355-04BD98BA9DDB}" destId="{86FD177C-D62E-4B50-8787-354B2D5FFA5A}" srcOrd="0" destOrd="0" presId="urn:microsoft.com/office/officeart/2005/8/layout/hList1"/>
    <dgm:cxn modelId="{6FD0BC7B-6C01-4FC2-98C9-E195344E055C}" type="presParOf" srcId="{86FD177C-D62E-4B50-8787-354B2D5FFA5A}" destId="{5F510722-AB18-4605-BB29-A1D80B6C7272}" srcOrd="0" destOrd="0" presId="urn:microsoft.com/office/officeart/2005/8/layout/hList1"/>
    <dgm:cxn modelId="{8280157D-E154-4D8B-BC08-9BA3DF2DAB3F}" type="presParOf" srcId="{86FD177C-D62E-4B50-8787-354B2D5FFA5A}" destId="{C5ABC0C7-1D32-435B-96C2-41CD50ACF3F5}" srcOrd="1" destOrd="0" presId="urn:microsoft.com/office/officeart/2005/8/layout/hList1"/>
    <dgm:cxn modelId="{AE337735-90D9-4A78-9364-E65BA0F9FB45}" type="presParOf" srcId="{5604DF92-80C5-454D-9355-04BD98BA9DDB}" destId="{E06DEBF9-01C4-4854-89E4-852862876022}" srcOrd="1" destOrd="0" presId="urn:microsoft.com/office/officeart/2005/8/layout/hList1"/>
    <dgm:cxn modelId="{C64F9944-6ADC-48BC-9CF0-2B82250E88FD}" type="presParOf" srcId="{5604DF92-80C5-454D-9355-04BD98BA9DDB}" destId="{8AD272E7-EECB-4914-9DE2-33FF17E0A2C7}" srcOrd="2" destOrd="0" presId="urn:microsoft.com/office/officeart/2005/8/layout/hList1"/>
    <dgm:cxn modelId="{22219672-F4A6-46CD-A0CB-6B9794C952A7}" type="presParOf" srcId="{8AD272E7-EECB-4914-9DE2-33FF17E0A2C7}" destId="{A8A247E2-FE34-4B08-ABC7-CE27CA52A2E2}" srcOrd="0" destOrd="0" presId="urn:microsoft.com/office/officeart/2005/8/layout/hList1"/>
    <dgm:cxn modelId="{19BC1DBE-F0B5-4B48-9524-4ADF7D878BA7}" type="presParOf" srcId="{8AD272E7-EECB-4914-9DE2-33FF17E0A2C7}" destId="{3AB71C0E-E6A8-4BDF-96E6-D9A0A7975D38}" srcOrd="1" destOrd="0" presId="urn:microsoft.com/office/officeart/2005/8/layout/hList1"/>
    <dgm:cxn modelId="{AF581324-AD5C-4228-BA04-115C129A06DB}" type="presParOf" srcId="{5604DF92-80C5-454D-9355-04BD98BA9DDB}" destId="{76172DD0-A956-4B42-8CB7-A1A926F5537B}" srcOrd="3" destOrd="0" presId="urn:microsoft.com/office/officeart/2005/8/layout/hList1"/>
    <dgm:cxn modelId="{94F21352-9DF2-4DF6-A63F-B53B113D55F6}" type="presParOf" srcId="{5604DF92-80C5-454D-9355-04BD98BA9DDB}" destId="{B2761721-8B9E-48CB-8C76-C77C39F3A164}" srcOrd="4" destOrd="0" presId="urn:microsoft.com/office/officeart/2005/8/layout/hList1"/>
    <dgm:cxn modelId="{BE9F7348-50C9-45DB-BDA0-B3FA06458969}" type="presParOf" srcId="{B2761721-8B9E-48CB-8C76-C77C39F3A164}" destId="{7099CDC4-7BF9-4D3C-A475-E8E930D8DDEA}" srcOrd="0" destOrd="0" presId="urn:microsoft.com/office/officeart/2005/8/layout/hList1"/>
    <dgm:cxn modelId="{A30264A7-1B7E-4078-B7EA-E0D3E251E1E6}" type="presParOf" srcId="{B2761721-8B9E-48CB-8C76-C77C39F3A164}" destId="{D49D657D-2875-4DF2-B190-A011BA77B58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4DBAD4-E157-4B22-BA6D-1275C3E2F55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9AEB104-DF57-457E-B412-424367F895E1}">
      <dgm:prSet phldrT="[Texto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s-ES" sz="2800" b="1" dirty="0" smtClean="0">
              <a:solidFill>
                <a:schemeClr val="tx1"/>
              </a:solidFill>
              <a:latin typeface="+mn-lt"/>
            </a:rPr>
            <a:t>2. Reforma gradual e irreversible</a:t>
          </a:r>
          <a:r>
            <a:rPr lang="es-ES" sz="2800" dirty="0" smtClean="0">
              <a:solidFill>
                <a:schemeClr val="tx1"/>
              </a:solidFill>
              <a:latin typeface="+mn-lt"/>
            </a:rPr>
            <a:t>: </a:t>
          </a:r>
        </a:p>
        <a:p>
          <a:pPr algn="ctr"/>
          <a:r>
            <a:rPr lang="es-ES" sz="2400" u="sng" dirty="0" smtClean="0">
              <a:solidFill>
                <a:schemeClr val="tx1"/>
              </a:solidFill>
              <a:latin typeface="+mn-lt"/>
            </a:rPr>
            <a:t>Es obligatoria para las entidades</a:t>
          </a:r>
          <a:r>
            <a:rPr lang="es-ES" sz="2400" dirty="0" smtClean="0">
              <a:solidFill>
                <a:schemeClr val="tx1"/>
              </a:solidFill>
              <a:latin typeface="+mn-lt"/>
            </a:rPr>
            <a:t>: Todas (tres niveles de gobierno) pasarán al nuevo régimen.</a:t>
          </a:r>
        </a:p>
        <a:p>
          <a:pPr algn="ctr"/>
          <a:r>
            <a:rPr lang="es-PE" sz="2400" u="sng" dirty="0" smtClean="0">
              <a:solidFill>
                <a:schemeClr val="tx1"/>
              </a:solidFill>
              <a:latin typeface="+mn-lt"/>
            </a:rPr>
            <a:t>Es voluntaria para los servidores 276 y 728</a:t>
          </a:r>
          <a:endParaRPr lang="es-PE" sz="2400" u="sng" dirty="0">
            <a:solidFill>
              <a:schemeClr val="tx1"/>
            </a:solidFill>
            <a:latin typeface="+mn-lt"/>
          </a:endParaRPr>
        </a:p>
      </dgm:t>
    </dgm:pt>
    <dgm:pt modelId="{DE5981CD-5E2F-4255-96AE-05B61647A9DB}" type="parTrans" cxnId="{BBA090CB-B0F8-48B9-A00E-F3BDCA3E3633}">
      <dgm:prSet/>
      <dgm:spPr/>
      <dgm:t>
        <a:bodyPr/>
        <a:lstStyle/>
        <a:p>
          <a:endParaRPr lang="es-PE"/>
        </a:p>
      </dgm:t>
    </dgm:pt>
    <dgm:pt modelId="{7C6297FF-9E06-442D-937F-9CEC71640F6C}" type="sibTrans" cxnId="{BBA090CB-B0F8-48B9-A00E-F3BDCA3E3633}">
      <dgm:prSet/>
      <dgm:spPr/>
      <dgm:t>
        <a:bodyPr/>
        <a:lstStyle/>
        <a:p>
          <a:endParaRPr lang="es-PE"/>
        </a:p>
      </dgm:t>
    </dgm:pt>
    <dgm:pt modelId="{42CA45A9-BA09-47F3-99D4-68E67FE315F6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PE" sz="3200" b="1" dirty="0" smtClean="0">
            <a:solidFill>
              <a:schemeClr val="tx1"/>
            </a:solidFill>
            <a:latin typeface="+mj-lt"/>
          </a:endParaRPr>
        </a:p>
        <a:p>
          <a:r>
            <a:rPr lang="es-PE" sz="2800" b="1" dirty="0" smtClean="0">
              <a:solidFill>
                <a:schemeClr val="tx1"/>
              </a:solidFill>
              <a:latin typeface="+mn-lt"/>
            </a:rPr>
            <a:t>1. Instaura el mérito: </a:t>
          </a:r>
        </a:p>
        <a:p>
          <a:r>
            <a:rPr lang="es-PE" sz="2400" dirty="0" smtClean="0">
              <a:solidFill>
                <a:schemeClr val="tx1"/>
              </a:solidFill>
              <a:latin typeface="+mn-lt"/>
            </a:rPr>
            <a:t>El </a:t>
          </a:r>
          <a:r>
            <a:rPr lang="es-AR" sz="2400" dirty="0" smtClean="0">
              <a:solidFill>
                <a:schemeClr val="tx1"/>
              </a:solidFill>
              <a:latin typeface="+mn-lt"/>
            </a:rPr>
            <a:t>i</a:t>
          </a:r>
          <a:r>
            <a:rPr lang="es-PE" sz="2400" dirty="0" err="1" smtClean="0">
              <a:solidFill>
                <a:schemeClr val="tx1"/>
              </a:solidFill>
              <a:latin typeface="+mn-lt"/>
            </a:rPr>
            <a:t>ngreso</a:t>
          </a:r>
          <a:r>
            <a:rPr lang="es-PE" sz="2400" dirty="0" smtClean="0">
              <a:solidFill>
                <a:schemeClr val="tx1"/>
              </a:solidFill>
              <a:latin typeface="+mn-lt"/>
            </a:rPr>
            <a:t>, la permanencia y la progresión en base al mérito.</a:t>
          </a:r>
        </a:p>
        <a:p>
          <a:r>
            <a:rPr lang="es-PE" sz="2400" dirty="0" smtClean="0">
              <a:solidFill>
                <a:schemeClr val="tx1"/>
              </a:solidFill>
              <a:latin typeface="+mn-lt"/>
            </a:rPr>
            <a:t>Ingreso y progresión por concursos públicos</a:t>
          </a:r>
        </a:p>
        <a:p>
          <a:r>
            <a:rPr lang="es-PE" sz="3600" dirty="0" smtClean="0">
              <a:solidFill>
                <a:schemeClr val="tx1"/>
              </a:solidFill>
              <a:latin typeface="+mj-lt"/>
            </a:rPr>
            <a:t> </a:t>
          </a:r>
          <a:endParaRPr lang="es-PE" sz="3600" b="1" dirty="0">
            <a:solidFill>
              <a:schemeClr val="tx1"/>
            </a:solidFill>
            <a:latin typeface="+mj-lt"/>
          </a:endParaRPr>
        </a:p>
      </dgm:t>
    </dgm:pt>
    <dgm:pt modelId="{F0684124-AB53-42B7-A484-33B2CEFAC0CB}" type="parTrans" cxnId="{BFE65578-544A-4DF4-BD23-004A3A554C0B}">
      <dgm:prSet/>
      <dgm:spPr/>
      <dgm:t>
        <a:bodyPr/>
        <a:lstStyle/>
        <a:p>
          <a:endParaRPr lang="es-PE"/>
        </a:p>
      </dgm:t>
    </dgm:pt>
    <dgm:pt modelId="{182F36D8-922C-4088-B2D3-0EC92A4D9DBB}" type="sibTrans" cxnId="{BFE65578-544A-4DF4-BD23-004A3A554C0B}">
      <dgm:prSet/>
      <dgm:spPr/>
      <dgm:t>
        <a:bodyPr/>
        <a:lstStyle/>
        <a:p>
          <a:endParaRPr lang="es-PE"/>
        </a:p>
      </dgm:t>
    </dgm:pt>
    <dgm:pt modelId="{B690C500-BD0E-4847-8F58-F350381B8315}" type="pres">
      <dgm:prSet presAssocID="{E64DBAD4-E157-4B22-BA6D-1275C3E2F55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99F48581-7614-4AE9-B56D-47EA97FD8C15}" type="pres">
      <dgm:prSet presAssocID="{42CA45A9-BA09-47F3-99D4-68E67FE315F6}" presName="node" presStyleLbl="node1" presStyleIdx="0" presStyleCnt="2" custScaleX="97894" custScaleY="163146" custLinFactNeighborX="-697" custLinFactNeighborY="821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727BDF1-3FEA-485A-82E4-8288E9820AA5}" type="pres">
      <dgm:prSet presAssocID="{182F36D8-922C-4088-B2D3-0EC92A4D9DBB}" presName="sibTrans" presStyleCnt="0"/>
      <dgm:spPr/>
    </dgm:pt>
    <dgm:pt modelId="{56DC7B32-0B2F-412E-BA4C-1572BBF0230F}" type="pres">
      <dgm:prSet presAssocID="{A9AEB104-DF57-457E-B412-424367F895E1}" presName="node" presStyleLbl="node1" presStyleIdx="1" presStyleCnt="2" custScaleY="163070" custLinFactNeighborX="264" custLinFactNeighborY="679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766EA879-DC45-4330-98DE-833A1067939B}" type="presOf" srcId="{42CA45A9-BA09-47F3-99D4-68E67FE315F6}" destId="{99F48581-7614-4AE9-B56D-47EA97FD8C15}" srcOrd="0" destOrd="0" presId="urn:microsoft.com/office/officeart/2005/8/layout/default"/>
    <dgm:cxn modelId="{BFE65578-544A-4DF4-BD23-004A3A554C0B}" srcId="{E64DBAD4-E157-4B22-BA6D-1275C3E2F552}" destId="{42CA45A9-BA09-47F3-99D4-68E67FE315F6}" srcOrd="0" destOrd="0" parTransId="{F0684124-AB53-42B7-A484-33B2CEFAC0CB}" sibTransId="{182F36D8-922C-4088-B2D3-0EC92A4D9DBB}"/>
    <dgm:cxn modelId="{BBA090CB-B0F8-48B9-A00E-F3BDCA3E3633}" srcId="{E64DBAD4-E157-4B22-BA6D-1275C3E2F552}" destId="{A9AEB104-DF57-457E-B412-424367F895E1}" srcOrd="1" destOrd="0" parTransId="{DE5981CD-5E2F-4255-96AE-05B61647A9DB}" sibTransId="{7C6297FF-9E06-442D-937F-9CEC71640F6C}"/>
    <dgm:cxn modelId="{0623EDDD-259C-4133-8388-1E865163F134}" type="presOf" srcId="{A9AEB104-DF57-457E-B412-424367F895E1}" destId="{56DC7B32-0B2F-412E-BA4C-1572BBF0230F}" srcOrd="0" destOrd="0" presId="urn:microsoft.com/office/officeart/2005/8/layout/default"/>
    <dgm:cxn modelId="{21529E81-0CE4-4CC1-9C6D-BE52A8BBCDB7}" type="presOf" srcId="{E64DBAD4-E157-4B22-BA6D-1275C3E2F552}" destId="{B690C500-BD0E-4847-8F58-F350381B8315}" srcOrd="0" destOrd="0" presId="urn:microsoft.com/office/officeart/2005/8/layout/default"/>
    <dgm:cxn modelId="{08FA62FF-FA10-4AC9-B5DA-643DA65033CF}" type="presParOf" srcId="{B690C500-BD0E-4847-8F58-F350381B8315}" destId="{99F48581-7614-4AE9-B56D-47EA97FD8C15}" srcOrd="0" destOrd="0" presId="urn:microsoft.com/office/officeart/2005/8/layout/default"/>
    <dgm:cxn modelId="{5228274D-9EDF-4AC9-BFB6-3850063C6433}" type="presParOf" srcId="{B690C500-BD0E-4847-8F58-F350381B8315}" destId="{3727BDF1-3FEA-485A-82E4-8288E9820AA5}" srcOrd="1" destOrd="0" presId="urn:microsoft.com/office/officeart/2005/8/layout/default"/>
    <dgm:cxn modelId="{C5FD5062-4BC9-4DA7-87FA-0BB25500C4AE}" type="presParOf" srcId="{B690C500-BD0E-4847-8F58-F350381B8315}" destId="{56DC7B32-0B2F-412E-BA4C-1572BBF0230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14D2A3-66C4-42F9-BB5E-A0DE4A1448C2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91466EF6-0DB6-4A78-9F70-8E46E9F61F03}">
      <dgm:prSet phldrT="[Texto]"/>
      <dgm:spPr/>
      <dgm:t>
        <a:bodyPr/>
        <a:lstStyle/>
        <a:p>
          <a:r>
            <a:rPr lang="es-PE" dirty="0" smtClean="0"/>
            <a:t>Pedido del ciudadano</a:t>
          </a:r>
          <a:endParaRPr lang="es-PE" dirty="0"/>
        </a:p>
      </dgm:t>
    </dgm:pt>
    <dgm:pt modelId="{086E217F-A936-494B-A2AA-1FB0B2F5C7F2}" type="parTrans" cxnId="{7B0263D9-D7C1-4AD1-86E2-E42B65EF0C2F}">
      <dgm:prSet/>
      <dgm:spPr/>
      <dgm:t>
        <a:bodyPr/>
        <a:lstStyle/>
        <a:p>
          <a:endParaRPr lang="es-PE"/>
        </a:p>
      </dgm:t>
    </dgm:pt>
    <dgm:pt modelId="{7CC93CE7-9A88-4584-988C-6DA3C14A1B76}" type="sibTrans" cxnId="{7B0263D9-D7C1-4AD1-86E2-E42B65EF0C2F}">
      <dgm:prSet/>
      <dgm:spPr/>
      <dgm:t>
        <a:bodyPr/>
        <a:lstStyle/>
        <a:p>
          <a:endParaRPr lang="es-PE"/>
        </a:p>
      </dgm:t>
    </dgm:pt>
    <dgm:pt modelId="{93DD31AF-D9B6-4AC0-8006-64B455BE8AD7}">
      <dgm:prSet phldrT="[Texto]"/>
      <dgm:spPr/>
      <dgm:t>
        <a:bodyPr/>
        <a:lstStyle/>
        <a:p>
          <a:r>
            <a:rPr lang="es-PE" dirty="0" smtClean="0"/>
            <a:t>Paso 1</a:t>
          </a:r>
          <a:endParaRPr lang="es-PE" dirty="0"/>
        </a:p>
      </dgm:t>
    </dgm:pt>
    <dgm:pt modelId="{B6A83A12-0165-4701-B8AC-2B7BED2AD58D}" type="parTrans" cxnId="{974EEFBB-FA39-456C-98A4-BA80FF4E1269}">
      <dgm:prSet/>
      <dgm:spPr/>
      <dgm:t>
        <a:bodyPr/>
        <a:lstStyle/>
        <a:p>
          <a:endParaRPr lang="es-PE"/>
        </a:p>
      </dgm:t>
    </dgm:pt>
    <dgm:pt modelId="{72759CD8-C48E-4F9F-8DE4-102B58CE7DE4}" type="sibTrans" cxnId="{974EEFBB-FA39-456C-98A4-BA80FF4E1269}">
      <dgm:prSet/>
      <dgm:spPr/>
      <dgm:t>
        <a:bodyPr/>
        <a:lstStyle/>
        <a:p>
          <a:endParaRPr lang="es-PE"/>
        </a:p>
      </dgm:t>
    </dgm:pt>
    <dgm:pt modelId="{7BB36F9F-AB63-44DB-8112-3927FD69B8D1}">
      <dgm:prSet phldrT="[Texto]"/>
      <dgm:spPr/>
      <dgm:t>
        <a:bodyPr/>
        <a:lstStyle/>
        <a:p>
          <a:r>
            <a:rPr lang="es-PE" dirty="0" smtClean="0"/>
            <a:t>Paso 2</a:t>
          </a:r>
          <a:endParaRPr lang="es-PE" dirty="0"/>
        </a:p>
      </dgm:t>
    </dgm:pt>
    <dgm:pt modelId="{AAC5CF71-3635-42CA-9152-CFCB3DF95A35}" type="parTrans" cxnId="{14D645E7-2800-4600-BDEF-01D70E9E30F9}">
      <dgm:prSet/>
      <dgm:spPr/>
      <dgm:t>
        <a:bodyPr/>
        <a:lstStyle/>
        <a:p>
          <a:endParaRPr lang="es-PE"/>
        </a:p>
      </dgm:t>
    </dgm:pt>
    <dgm:pt modelId="{CD76FA90-DF86-4774-9C41-05C78FAE7747}" type="sibTrans" cxnId="{14D645E7-2800-4600-BDEF-01D70E9E30F9}">
      <dgm:prSet/>
      <dgm:spPr/>
      <dgm:t>
        <a:bodyPr/>
        <a:lstStyle/>
        <a:p>
          <a:endParaRPr lang="es-PE"/>
        </a:p>
      </dgm:t>
    </dgm:pt>
    <dgm:pt modelId="{CEF4F929-F27F-4541-BE3B-F34F3FC3FC8D}">
      <dgm:prSet phldrT="[Texto]"/>
      <dgm:spPr/>
      <dgm:t>
        <a:bodyPr/>
        <a:lstStyle/>
        <a:p>
          <a:r>
            <a:rPr lang="es-PE" dirty="0" smtClean="0"/>
            <a:t>Paso 3</a:t>
          </a:r>
          <a:endParaRPr lang="es-PE" dirty="0"/>
        </a:p>
      </dgm:t>
    </dgm:pt>
    <dgm:pt modelId="{5D7C2215-2836-4504-983C-810C1C781FF6}" type="parTrans" cxnId="{5D6F760D-49C5-4AFF-9608-AC13EAD04998}">
      <dgm:prSet/>
      <dgm:spPr/>
      <dgm:t>
        <a:bodyPr/>
        <a:lstStyle/>
        <a:p>
          <a:endParaRPr lang="es-PE"/>
        </a:p>
      </dgm:t>
    </dgm:pt>
    <dgm:pt modelId="{D617A36D-BCB8-4B61-8EB4-E1E0BCD7B5A7}" type="sibTrans" cxnId="{5D6F760D-49C5-4AFF-9608-AC13EAD04998}">
      <dgm:prSet/>
      <dgm:spPr/>
      <dgm:t>
        <a:bodyPr/>
        <a:lstStyle/>
        <a:p>
          <a:endParaRPr lang="es-PE"/>
        </a:p>
      </dgm:t>
    </dgm:pt>
    <dgm:pt modelId="{EE9861CB-A6F8-40AA-AB70-FDC5A2F5E95C}">
      <dgm:prSet phldrT="[Texto]"/>
      <dgm:spPr/>
      <dgm:t>
        <a:bodyPr/>
        <a:lstStyle/>
        <a:p>
          <a:r>
            <a:rPr lang="es-PE" dirty="0" smtClean="0"/>
            <a:t>Paso 4</a:t>
          </a:r>
          <a:endParaRPr lang="es-PE" dirty="0"/>
        </a:p>
      </dgm:t>
    </dgm:pt>
    <dgm:pt modelId="{9C4F3738-7E53-46E6-AA1F-4FCEFA384096}" type="parTrans" cxnId="{F2CB9D26-FE29-4B51-9E0C-511DBCCEF148}">
      <dgm:prSet/>
      <dgm:spPr/>
      <dgm:t>
        <a:bodyPr/>
        <a:lstStyle/>
        <a:p>
          <a:endParaRPr lang="es-PE"/>
        </a:p>
      </dgm:t>
    </dgm:pt>
    <dgm:pt modelId="{04EB80CA-4FF1-4601-AD16-881738B0C75F}" type="sibTrans" cxnId="{F2CB9D26-FE29-4B51-9E0C-511DBCCEF148}">
      <dgm:prSet/>
      <dgm:spPr/>
      <dgm:t>
        <a:bodyPr/>
        <a:lstStyle/>
        <a:p>
          <a:endParaRPr lang="es-PE"/>
        </a:p>
      </dgm:t>
    </dgm:pt>
    <dgm:pt modelId="{E8D218F0-E9F4-4B61-9699-BA4D3A71BA74}">
      <dgm:prSet phldrT="[Texto]"/>
      <dgm:spPr/>
      <dgm:t>
        <a:bodyPr/>
        <a:lstStyle/>
        <a:p>
          <a:r>
            <a:rPr lang="es-PE" dirty="0" smtClean="0"/>
            <a:t>Paso 5</a:t>
          </a:r>
          <a:endParaRPr lang="es-PE" dirty="0"/>
        </a:p>
      </dgm:t>
    </dgm:pt>
    <dgm:pt modelId="{BBBF65AC-AC9E-4E82-8425-83D87E8C92DE}" type="parTrans" cxnId="{3523F875-A0CE-4979-B9B5-7323063B171C}">
      <dgm:prSet/>
      <dgm:spPr/>
      <dgm:t>
        <a:bodyPr/>
        <a:lstStyle/>
        <a:p>
          <a:endParaRPr lang="es-PE"/>
        </a:p>
      </dgm:t>
    </dgm:pt>
    <dgm:pt modelId="{C8EEE855-B478-4391-BB89-7117237DDA60}" type="sibTrans" cxnId="{3523F875-A0CE-4979-B9B5-7323063B171C}">
      <dgm:prSet/>
      <dgm:spPr/>
      <dgm:t>
        <a:bodyPr/>
        <a:lstStyle/>
        <a:p>
          <a:endParaRPr lang="es-PE"/>
        </a:p>
      </dgm:t>
    </dgm:pt>
    <dgm:pt modelId="{754B4A95-E593-43D5-AE68-D93DD1B19BC8}">
      <dgm:prSet phldrT="[Texto]"/>
      <dgm:spPr/>
      <dgm:t>
        <a:bodyPr/>
        <a:lstStyle/>
        <a:p>
          <a:r>
            <a:rPr lang="es-PE" dirty="0" smtClean="0"/>
            <a:t>Respuesta al Ciudadano</a:t>
          </a:r>
          <a:endParaRPr lang="es-PE" dirty="0"/>
        </a:p>
      </dgm:t>
    </dgm:pt>
    <dgm:pt modelId="{33A3CB28-46FA-4007-A59A-514F0B776B7A}" type="parTrans" cxnId="{C93C4B1D-4B04-4D6A-BE9C-B9CA3F3D7645}">
      <dgm:prSet/>
      <dgm:spPr/>
      <dgm:t>
        <a:bodyPr/>
        <a:lstStyle/>
        <a:p>
          <a:endParaRPr lang="es-PE"/>
        </a:p>
      </dgm:t>
    </dgm:pt>
    <dgm:pt modelId="{D88AB0E1-E90B-4670-B7E6-D3154C61A1B3}" type="sibTrans" cxnId="{C93C4B1D-4B04-4D6A-BE9C-B9CA3F3D7645}">
      <dgm:prSet/>
      <dgm:spPr/>
      <dgm:t>
        <a:bodyPr/>
        <a:lstStyle/>
        <a:p>
          <a:endParaRPr lang="es-PE"/>
        </a:p>
      </dgm:t>
    </dgm:pt>
    <dgm:pt modelId="{9EB07BD1-5626-47BA-A270-015D1351E724}" type="pres">
      <dgm:prSet presAssocID="{3814D2A3-66C4-42F9-BB5E-A0DE4A1448C2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PE"/>
        </a:p>
      </dgm:t>
    </dgm:pt>
    <dgm:pt modelId="{4E26A2A4-4147-4A8D-B222-133946509DB1}" type="pres">
      <dgm:prSet presAssocID="{91466EF6-0DB6-4A78-9F70-8E46E9F61F03}" presName="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4E97753-4FD2-4D53-803F-BB88B382C7ED}" type="pres">
      <dgm:prSet presAssocID="{7CC93CE7-9A88-4584-988C-6DA3C14A1B76}" presName="sibTrans" presStyleLbl="sibTrans2D1" presStyleIdx="0" presStyleCnt="6"/>
      <dgm:spPr/>
      <dgm:t>
        <a:bodyPr/>
        <a:lstStyle/>
        <a:p>
          <a:endParaRPr lang="es-PE"/>
        </a:p>
      </dgm:t>
    </dgm:pt>
    <dgm:pt modelId="{BF0EF4E9-845D-441C-9B82-E610A89F59AB}" type="pres">
      <dgm:prSet presAssocID="{93DD31AF-D9B6-4AC0-8006-64B455BE8AD7}" presName="middleNode" presStyleCnt="0"/>
      <dgm:spPr/>
    </dgm:pt>
    <dgm:pt modelId="{35CD98B3-4EEE-4C6D-9E99-737B96357C38}" type="pres">
      <dgm:prSet presAssocID="{93DD31AF-D9B6-4AC0-8006-64B455BE8AD7}" presName="padding" presStyleLbl="node1" presStyleIdx="0" presStyleCnt="7"/>
      <dgm:spPr/>
    </dgm:pt>
    <dgm:pt modelId="{993D6D4A-5A46-40FD-AABE-87DFC873FE3A}" type="pres">
      <dgm:prSet presAssocID="{93DD31AF-D9B6-4AC0-8006-64B455BE8AD7}" presName="shap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67F23DB-6DDB-4C63-AB70-71A114178B2E}" type="pres">
      <dgm:prSet presAssocID="{72759CD8-C48E-4F9F-8DE4-102B58CE7DE4}" presName="sibTrans" presStyleLbl="sibTrans2D1" presStyleIdx="1" presStyleCnt="6"/>
      <dgm:spPr/>
      <dgm:t>
        <a:bodyPr/>
        <a:lstStyle/>
        <a:p>
          <a:endParaRPr lang="es-PE"/>
        </a:p>
      </dgm:t>
    </dgm:pt>
    <dgm:pt modelId="{9DFEB0D7-53C7-4BDF-B8B7-6B8E944CD2A7}" type="pres">
      <dgm:prSet presAssocID="{7BB36F9F-AB63-44DB-8112-3927FD69B8D1}" presName="middleNode" presStyleCnt="0"/>
      <dgm:spPr/>
    </dgm:pt>
    <dgm:pt modelId="{F87051AF-9409-4327-A46A-85CEC808B77D}" type="pres">
      <dgm:prSet presAssocID="{7BB36F9F-AB63-44DB-8112-3927FD69B8D1}" presName="padding" presStyleLbl="node1" presStyleIdx="1" presStyleCnt="7"/>
      <dgm:spPr/>
    </dgm:pt>
    <dgm:pt modelId="{08860F08-9167-4B8F-BDF3-6DE2E6B216FD}" type="pres">
      <dgm:prSet presAssocID="{7BB36F9F-AB63-44DB-8112-3927FD69B8D1}" presName="shap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3A60BA2-358A-442A-A8BA-7F95AD039914}" type="pres">
      <dgm:prSet presAssocID="{CD76FA90-DF86-4774-9C41-05C78FAE7747}" presName="sibTrans" presStyleLbl="sibTrans2D1" presStyleIdx="2" presStyleCnt="6"/>
      <dgm:spPr/>
      <dgm:t>
        <a:bodyPr/>
        <a:lstStyle/>
        <a:p>
          <a:endParaRPr lang="es-PE"/>
        </a:p>
      </dgm:t>
    </dgm:pt>
    <dgm:pt modelId="{A6AAF6AB-02B4-43DA-A269-27F1FEDE37DF}" type="pres">
      <dgm:prSet presAssocID="{CEF4F929-F27F-4541-BE3B-F34F3FC3FC8D}" presName="middleNode" presStyleCnt="0"/>
      <dgm:spPr/>
    </dgm:pt>
    <dgm:pt modelId="{0BECA901-BF74-4D9F-8A23-F6D713A94125}" type="pres">
      <dgm:prSet presAssocID="{CEF4F929-F27F-4541-BE3B-F34F3FC3FC8D}" presName="padding" presStyleLbl="node1" presStyleIdx="2" presStyleCnt="7"/>
      <dgm:spPr/>
    </dgm:pt>
    <dgm:pt modelId="{DE293A48-01AE-4113-A8EE-0217261FF04B}" type="pres">
      <dgm:prSet presAssocID="{CEF4F929-F27F-4541-BE3B-F34F3FC3FC8D}" presName="shap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9EF1D5B-1C1D-4305-B12F-9EA939399F95}" type="pres">
      <dgm:prSet presAssocID="{D617A36D-BCB8-4B61-8EB4-E1E0BCD7B5A7}" presName="sibTrans" presStyleLbl="sibTrans2D1" presStyleIdx="3" presStyleCnt="6"/>
      <dgm:spPr/>
      <dgm:t>
        <a:bodyPr/>
        <a:lstStyle/>
        <a:p>
          <a:endParaRPr lang="es-PE"/>
        </a:p>
      </dgm:t>
    </dgm:pt>
    <dgm:pt modelId="{B35EFFF2-1DF0-4249-9C56-DE5E33345282}" type="pres">
      <dgm:prSet presAssocID="{EE9861CB-A6F8-40AA-AB70-FDC5A2F5E95C}" presName="middleNode" presStyleCnt="0"/>
      <dgm:spPr/>
    </dgm:pt>
    <dgm:pt modelId="{C8C46FD8-1DB7-461A-961C-326B616CD2D6}" type="pres">
      <dgm:prSet presAssocID="{EE9861CB-A6F8-40AA-AB70-FDC5A2F5E95C}" presName="padding" presStyleLbl="node1" presStyleIdx="3" presStyleCnt="7"/>
      <dgm:spPr/>
    </dgm:pt>
    <dgm:pt modelId="{C9E5604E-12C5-4C91-9F91-2D8A55B39CA5}" type="pres">
      <dgm:prSet presAssocID="{EE9861CB-A6F8-40AA-AB70-FDC5A2F5E95C}" presName="shap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58DBBA1-5A9A-49F9-93E1-FF9674E28A01}" type="pres">
      <dgm:prSet presAssocID="{04EB80CA-4FF1-4601-AD16-881738B0C75F}" presName="sibTrans" presStyleLbl="sibTrans2D1" presStyleIdx="4" presStyleCnt="6"/>
      <dgm:spPr/>
      <dgm:t>
        <a:bodyPr/>
        <a:lstStyle/>
        <a:p>
          <a:endParaRPr lang="es-PE"/>
        </a:p>
      </dgm:t>
    </dgm:pt>
    <dgm:pt modelId="{96ECE012-AB3C-4BDA-8BB0-7EC086DF7CC8}" type="pres">
      <dgm:prSet presAssocID="{E8D218F0-E9F4-4B61-9699-BA4D3A71BA74}" presName="middleNode" presStyleCnt="0"/>
      <dgm:spPr/>
    </dgm:pt>
    <dgm:pt modelId="{633085A5-FE38-427E-846D-03C6BCE8827F}" type="pres">
      <dgm:prSet presAssocID="{E8D218F0-E9F4-4B61-9699-BA4D3A71BA74}" presName="padding" presStyleLbl="node1" presStyleIdx="4" presStyleCnt="7"/>
      <dgm:spPr/>
    </dgm:pt>
    <dgm:pt modelId="{65C03A7D-0A86-48C7-8550-4134452C5124}" type="pres">
      <dgm:prSet presAssocID="{E8D218F0-E9F4-4B61-9699-BA4D3A71BA74}" presName="shap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833B2F2-17C0-4DBE-A518-1508EAB2F901}" type="pres">
      <dgm:prSet presAssocID="{C8EEE855-B478-4391-BB89-7117237DDA60}" presName="sibTrans" presStyleLbl="sibTrans2D1" presStyleIdx="5" presStyleCnt="6"/>
      <dgm:spPr/>
      <dgm:t>
        <a:bodyPr/>
        <a:lstStyle/>
        <a:p>
          <a:endParaRPr lang="es-PE"/>
        </a:p>
      </dgm:t>
    </dgm:pt>
    <dgm:pt modelId="{BE58D07F-65B4-4AFC-B314-70204D1B8A70}" type="pres">
      <dgm:prSet presAssocID="{754B4A95-E593-43D5-AE68-D93DD1B19BC8}" presName="las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965BC112-C9BE-4724-86E0-B536F008BC83}" type="presOf" srcId="{D617A36D-BCB8-4B61-8EB4-E1E0BCD7B5A7}" destId="{19EF1D5B-1C1D-4305-B12F-9EA939399F95}" srcOrd="0" destOrd="0" presId="urn:microsoft.com/office/officeart/2005/8/layout/bProcess2"/>
    <dgm:cxn modelId="{ECE448DC-162B-4513-B9D8-7AEDAEE637D5}" type="presOf" srcId="{7CC93CE7-9A88-4584-988C-6DA3C14A1B76}" destId="{A4E97753-4FD2-4D53-803F-BB88B382C7ED}" srcOrd="0" destOrd="0" presId="urn:microsoft.com/office/officeart/2005/8/layout/bProcess2"/>
    <dgm:cxn modelId="{8CD97CCB-72E3-4238-8423-0ABD1D1CAC35}" type="presOf" srcId="{3814D2A3-66C4-42F9-BB5E-A0DE4A1448C2}" destId="{9EB07BD1-5626-47BA-A270-015D1351E724}" srcOrd="0" destOrd="0" presId="urn:microsoft.com/office/officeart/2005/8/layout/bProcess2"/>
    <dgm:cxn modelId="{C1E559D2-2860-4875-9C30-9C0D91AD42DD}" type="presOf" srcId="{C8EEE855-B478-4391-BB89-7117237DDA60}" destId="{5833B2F2-17C0-4DBE-A518-1508EAB2F901}" srcOrd="0" destOrd="0" presId="urn:microsoft.com/office/officeart/2005/8/layout/bProcess2"/>
    <dgm:cxn modelId="{5B29F575-1A9A-4F81-8F17-064732B6815E}" type="presOf" srcId="{E8D218F0-E9F4-4B61-9699-BA4D3A71BA74}" destId="{65C03A7D-0A86-48C7-8550-4134452C5124}" srcOrd="0" destOrd="0" presId="urn:microsoft.com/office/officeart/2005/8/layout/bProcess2"/>
    <dgm:cxn modelId="{84D20D54-859C-4359-B5F4-34984BA1FBF0}" type="presOf" srcId="{CEF4F929-F27F-4541-BE3B-F34F3FC3FC8D}" destId="{DE293A48-01AE-4113-A8EE-0217261FF04B}" srcOrd="0" destOrd="0" presId="urn:microsoft.com/office/officeart/2005/8/layout/bProcess2"/>
    <dgm:cxn modelId="{71E827C6-4337-4DA6-BFDA-B0FCAF8D6DF3}" type="presOf" srcId="{72759CD8-C48E-4F9F-8DE4-102B58CE7DE4}" destId="{A67F23DB-6DDB-4C63-AB70-71A114178B2E}" srcOrd="0" destOrd="0" presId="urn:microsoft.com/office/officeart/2005/8/layout/bProcess2"/>
    <dgm:cxn modelId="{14D645E7-2800-4600-BDEF-01D70E9E30F9}" srcId="{3814D2A3-66C4-42F9-BB5E-A0DE4A1448C2}" destId="{7BB36F9F-AB63-44DB-8112-3927FD69B8D1}" srcOrd="2" destOrd="0" parTransId="{AAC5CF71-3635-42CA-9152-CFCB3DF95A35}" sibTransId="{CD76FA90-DF86-4774-9C41-05C78FAE7747}"/>
    <dgm:cxn modelId="{C93C4B1D-4B04-4D6A-BE9C-B9CA3F3D7645}" srcId="{3814D2A3-66C4-42F9-BB5E-A0DE4A1448C2}" destId="{754B4A95-E593-43D5-AE68-D93DD1B19BC8}" srcOrd="6" destOrd="0" parTransId="{33A3CB28-46FA-4007-A59A-514F0B776B7A}" sibTransId="{D88AB0E1-E90B-4670-B7E6-D3154C61A1B3}"/>
    <dgm:cxn modelId="{974EEFBB-FA39-456C-98A4-BA80FF4E1269}" srcId="{3814D2A3-66C4-42F9-BB5E-A0DE4A1448C2}" destId="{93DD31AF-D9B6-4AC0-8006-64B455BE8AD7}" srcOrd="1" destOrd="0" parTransId="{B6A83A12-0165-4701-B8AC-2B7BED2AD58D}" sibTransId="{72759CD8-C48E-4F9F-8DE4-102B58CE7DE4}"/>
    <dgm:cxn modelId="{BB0871F6-152C-4A1A-BCBF-64B68D501805}" type="presOf" srcId="{754B4A95-E593-43D5-AE68-D93DD1B19BC8}" destId="{BE58D07F-65B4-4AFC-B314-70204D1B8A70}" srcOrd="0" destOrd="0" presId="urn:microsoft.com/office/officeart/2005/8/layout/bProcess2"/>
    <dgm:cxn modelId="{F2CB9D26-FE29-4B51-9E0C-511DBCCEF148}" srcId="{3814D2A3-66C4-42F9-BB5E-A0DE4A1448C2}" destId="{EE9861CB-A6F8-40AA-AB70-FDC5A2F5E95C}" srcOrd="4" destOrd="0" parTransId="{9C4F3738-7E53-46E6-AA1F-4FCEFA384096}" sibTransId="{04EB80CA-4FF1-4601-AD16-881738B0C75F}"/>
    <dgm:cxn modelId="{9E40F2DF-6AA9-4AF6-A26F-09A11003B924}" type="presOf" srcId="{04EB80CA-4FF1-4601-AD16-881738B0C75F}" destId="{A58DBBA1-5A9A-49F9-93E1-FF9674E28A01}" srcOrd="0" destOrd="0" presId="urn:microsoft.com/office/officeart/2005/8/layout/bProcess2"/>
    <dgm:cxn modelId="{2F141612-6768-49D0-ABDC-C80E5E1C635A}" type="presOf" srcId="{93DD31AF-D9B6-4AC0-8006-64B455BE8AD7}" destId="{993D6D4A-5A46-40FD-AABE-87DFC873FE3A}" srcOrd="0" destOrd="0" presId="urn:microsoft.com/office/officeart/2005/8/layout/bProcess2"/>
    <dgm:cxn modelId="{3523F875-A0CE-4979-B9B5-7323063B171C}" srcId="{3814D2A3-66C4-42F9-BB5E-A0DE4A1448C2}" destId="{E8D218F0-E9F4-4B61-9699-BA4D3A71BA74}" srcOrd="5" destOrd="0" parTransId="{BBBF65AC-AC9E-4E82-8425-83D87E8C92DE}" sibTransId="{C8EEE855-B478-4391-BB89-7117237DDA60}"/>
    <dgm:cxn modelId="{152F5152-9920-4EA2-8E9B-8626F7015DF8}" type="presOf" srcId="{CD76FA90-DF86-4774-9C41-05C78FAE7747}" destId="{03A60BA2-358A-442A-A8BA-7F95AD039914}" srcOrd="0" destOrd="0" presId="urn:microsoft.com/office/officeart/2005/8/layout/bProcess2"/>
    <dgm:cxn modelId="{D8B61379-9F19-4112-AC70-CFF7F729F827}" type="presOf" srcId="{91466EF6-0DB6-4A78-9F70-8E46E9F61F03}" destId="{4E26A2A4-4147-4A8D-B222-133946509DB1}" srcOrd="0" destOrd="0" presId="urn:microsoft.com/office/officeart/2005/8/layout/bProcess2"/>
    <dgm:cxn modelId="{7B0263D9-D7C1-4AD1-86E2-E42B65EF0C2F}" srcId="{3814D2A3-66C4-42F9-BB5E-A0DE4A1448C2}" destId="{91466EF6-0DB6-4A78-9F70-8E46E9F61F03}" srcOrd="0" destOrd="0" parTransId="{086E217F-A936-494B-A2AA-1FB0B2F5C7F2}" sibTransId="{7CC93CE7-9A88-4584-988C-6DA3C14A1B76}"/>
    <dgm:cxn modelId="{5D6F760D-49C5-4AFF-9608-AC13EAD04998}" srcId="{3814D2A3-66C4-42F9-BB5E-A0DE4A1448C2}" destId="{CEF4F929-F27F-4541-BE3B-F34F3FC3FC8D}" srcOrd="3" destOrd="0" parTransId="{5D7C2215-2836-4504-983C-810C1C781FF6}" sibTransId="{D617A36D-BCB8-4B61-8EB4-E1E0BCD7B5A7}"/>
    <dgm:cxn modelId="{68639EBC-CBFD-4F6F-BC67-4C4044D1DE75}" type="presOf" srcId="{EE9861CB-A6F8-40AA-AB70-FDC5A2F5E95C}" destId="{C9E5604E-12C5-4C91-9F91-2D8A55B39CA5}" srcOrd="0" destOrd="0" presId="urn:microsoft.com/office/officeart/2005/8/layout/bProcess2"/>
    <dgm:cxn modelId="{CB937844-7626-447B-8C18-87FF923F4C78}" type="presOf" srcId="{7BB36F9F-AB63-44DB-8112-3927FD69B8D1}" destId="{08860F08-9167-4B8F-BDF3-6DE2E6B216FD}" srcOrd="0" destOrd="0" presId="urn:microsoft.com/office/officeart/2005/8/layout/bProcess2"/>
    <dgm:cxn modelId="{9FDADC63-5CD6-479D-9C77-8382BEDA2459}" type="presParOf" srcId="{9EB07BD1-5626-47BA-A270-015D1351E724}" destId="{4E26A2A4-4147-4A8D-B222-133946509DB1}" srcOrd="0" destOrd="0" presId="urn:microsoft.com/office/officeart/2005/8/layout/bProcess2"/>
    <dgm:cxn modelId="{EAD83AD3-6D4F-43F1-8A08-ED6385CCBCF7}" type="presParOf" srcId="{9EB07BD1-5626-47BA-A270-015D1351E724}" destId="{A4E97753-4FD2-4D53-803F-BB88B382C7ED}" srcOrd="1" destOrd="0" presId="urn:microsoft.com/office/officeart/2005/8/layout/bProcess2"/>
    <dgm:cxn modelId="{13DEE4F0-6A71-4450-8F12-FBDF19BB7535}" type="presParOf" srcId="{9EB07BD1-5626-47BA-A270-015D1351E724}" destId="{BF0EF4E9-845D-441C-9B82-E610A89F59AB}" srcOrd="2" destOrd="0" presId="urn:microsoft.com/office/officeart/2005/8/layout/bProcess2"/>
    <dgm:cxn modelId="{1B1A7B4E-C1A7-4D4C-AF2A-3061881E458A}" type="presParOf" srcId="{BF0EF4E9-845D-441C-9B82-E610A89F59AB}" destId="{35CD98B3-4EEE-4C6D-9E99-737B96357C38}" srcOrd="0" destOrd="0" presId="urn:microsoft.com/office/officeart/2005/8/layout/bProcess2"/>
    <dgm:cxn modelId="{811268E8-BE4E-4A87-B189-461AD181DA10}" type="presParOf" srcId="{BF0EF4E9-845D-441C-9B82-E610A89F59AB}" destId="{993D6D4A-5A46-40FD-AABE-87DFC873FE3A}" srcOrd="1" destOrd="0" presId="urn:microsoft.com/office/officeart/2005/8/layout/bProcess2"/>
    <dgm:cxn modelId="{DF19F872-D4E3-4766-B9BA-804A09112144}" type="presParOf" srcId="{9EB07BD1-5626-47BA-A270-015D1351E724}" destId="{A67F23DB-6DDB-4C63-AB70-71A114178B2E}" srcOrd="3" destOrd="0" presId="urn:microsoft.com/office/officeart/2005/8/layout/bProcess2"/>
    <dgm:cxn modelId="{DF59267A-3C66-46B5-9A66-EA9DDFBE44FF}" type="presParOf" srcId="{9EB07BD1-5626-47BA-A270-015D1351E724}" destId="{9DFEB0D7-53C7-4BDF-B8B7-6B8E944CD2A7}" srcOrd="4" destOrd="0" presId="urn:microsoft.com/office/officeart/2005/8/layout/bProcess2"/>
    <dgm:cxn modelId="{F370CC4D-5614-4E31-A08B-FAD438A87C77}" type="presParOf" srcId="{9DFEB0D7-53C7-4BDF-B8B7-6B8E944CD2A7}" destId="{F87051AF-9409-4327-A46A-85CEC808B77D}" srcOrd="0" destOrd="0" presId="urn:microsoft.com/office/officeart/2005/8/layout/bProcess2"/>
    <dgm:cxn modelId="{F19F24C8-ED18-4B76-ACB6-221A5E5CDFA2}" type="presParOf" srcId="{9DFEB0D7-53C7-4BDF-B8B7-6B8E944CD2A7}" destId="{08860F08-9167-4B8F-BDF3-6DE2E6B216FD}" srcOrd="1" destOrd="0" presId="urn:microsoft.com/office/officeart/2005/8/layout/bProcess2"/>
    <dgm:cxn modelId="{73835D93-872F-49DC-882E-7234C6155800}" type="presParOf" srcId="{9EB07BD1-5626-47BA-A270-015D1351E724}" destId="{03A60BA2-358A-442A-A8BA-7F95AD039914}" srcOrd="5" destOrd="0" presId="urn:microsoft.com/office/officeart/2005/8/layout/bProcess2"/>
    <dgm:cxn modelId="{E0081169-F2E4-4F1C-9AD0-3FF5A0E17145}" type="presParOf" srcId="{9EB07BD1-5626-47BA-A270-015D1351E724}" destId="{A6AAF6AB-02B4-43DA-A269-27F1FEDE37DF}" srcOrd="6" destOrd="0" presId="urn:microsoft.com/office/officeart/2005/8/layout/bProcess2"/>
    <dgm:cxn modelId="{4589E2A3-F1AA-4F0F-AA00-B6898729DED5}" type="presParOf" srcId="{A6AAF6AB-02B4-43DA-A269-27F1FEDE37DF}" destId="{0BECA901-BF74-4D9F-8A23-F6D713A94125}" srcOrd="0" destOrd="0" presId="urn:microsoft.com/office/officeart/2005/8/layout/bProcess2"/>
    <dgm:cxn modelId="{59F54FE4-57EB-42B9-B2E5-8BCB3D6871AC}" type="presParOf" srcId="{A6AAF6AB-02B4-43DA-A269-27F1FEDE37DF}" destId="{DE293A48-01AE-4113-A8EE-0217261FF04B}" srcOrd="1" destOrd="0" presId="urn:microsoft.com/office/officeart/2005/8/layout/bProcess2"/>
    <dgm:cxn modelId="{6AE469D1-33D0-4E2C-9D2F-9594D7E180B0}" type="presParOf" srcId="{9EB07BD1-5626-47BA-A270-015D1351E724}" destId="{19EF1D5B-1C1D-4305-B12F-9EA939399F95}" srcOrd="7" destOrd="0" presId="urn:microsoft.com/office/officeart/2005/8/layout/bProcess2"/>
    <dgm:cxn modelId="{A6AD56ED-A81D-4E61-9558-45737C2F5534}" type="presParOf" srcId="{9EB07BD1-5626-47BA-A270-015D1351E724}" destId="{B35EFFF2-1DF0-4249-9C56-DE5E33345282}" srcOrd="8" destOrd="0" presId="urn:microsoft.com/office/officeart/2005/8/layout/bProcess2"/>
    <dgm:cxn modelId="{13A5C71B-88F6-49D8-8D27-2BA4944DE311}" type="presParOf" srcId="{B35EFFF2-1DF0-4249-9C56-DE5E33345282}" destId="{C8C46FD8-1DB7-461A-961C-326B616CD2D6}" srcOrd="0" destOrd="0" presId="urn:microsoft.com/office/officeart/2005/8/layout/bProcess2"/>
    <dgm:cxn modelId="{73F5094C-8F5D-4AB1-A9A3-585EA2F3BB9D}" type="presParOf" srcId="{B35EFFF2-1DF0-4249-9C56-DE5E33345282}" destId="{C9E5604E-12C5-4C91-9F91-2D8A55B39CA5}" srcOrd="1" destOrd="0" presId="urn:microsoft.com/office/officeart/2005/8/layout/bProcess2"/>
    <dgm:cxn modelId="{BC857192-3D26-45F3-80AB-EE62C8243CCC}" type="presParOf" srcId="{9EB07BD1-5626-47BA-A270-015D1351E724}" destId="{A58DBBA1-5A9A-49F9-93E1-FF9674E28A01}" srcOrd="9" destOrd="0" presId="urn:microsoft.com/office/officeart/2005/8/layout/bProcess2"/>
    <dgm:cxn modelId="{6FAD7312-60F4-4BFB-8DC2-AFD6FF805D66}" type="presParOf" srcId="{9EB07BD1-5626-47BA-A270-015D1351E724}" destId="{96ECE012-AB3C-4BDA-8BB0-7EC086DF7CC8}" srcOrd="10" destOrd="0" presId="urn:microsoft.com/office/officeart/2005/8/layout/bProcess2"/>
    <dgm:cxn modelId="{C8BF57F8-55F2-4DBC-B733-A93F223595F8}" type="presParOf" srcId="{96ECE012-AB3C-4BDA-8BB0-7EC086DF7CC8}" destId="{633085A5-FE38-427E-846D-03C6BCE8827F}" srcOrd="0" destOrd="0" presId="urn:microsoft.com/office/officeart/2005/8/layout/bProcess2"/>
    <dgm:cxn modelId="{2F7D455E-B8E7-49DD-9F7D-17683AA9997F}" type="presParOf" srcId="{96ECE012-AB3C-4BDA-8BB0-7EC086DF7CC8}" destId="{65C03A7D-0A86-48C7-8550-4134452C5124}" srcOrd="1" destOrd="0" presId="urn:microsoft.com/office/officeart/2005/8/layout/bProcess2"/>
    <dgm:cxn modelId="{8FE185CD-32C4-4E01-B510-7F245DB9D243}" type="presParOf" srcId="{9EB07BD1-5626-47BA-A270-015D1351E724}" destId="{5833B2F2-17C0-4DBE-A518-1508EAB2F901}" srcOrd="11" destOrd="0" presId="urn:microsoft.com/office/officeart/2005/8/layout/bProcess2"/>
    <dgm:cxn modelId="{059D3D15-F356-4C3F-A55C-74B057417678}" type="presParOf" srcId="{9EB07BD1-5626-47BA-A270-015D1351E724}" destId="{BE58D07F-65B4-4AFC-B314-70204D1B8A70}" srcOrd="12" destOrd="0" presId="urn:microsoft.com/office/officeart/2005/8/layout/bProcess2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FA9CA2-029C-4BB0-B778-A97CB4EFAD3E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62C3AA97-FA83-4759-AE26-293D9FF4706F}">
      <dgm:prSet phldrT="[Texto]"/>
      <dgm:spPr/>
      <dgm:t>
        <a:bodyPr/>
        <a:lstStyle/>
        <a:p>
          <a:r>
            <a:rPr lang="es-PE" dirty="0" smtClean="0"/>
            <a:t>Pedido del ciudadano</a:t>
          </a:r>
          <a:endParaRPr lang="es-PE" dirty="0"/>
        </a:p>
      </dgm:t>
    </dgm:pt>
    <dgm:pt modelId="{53C4D9BB-A311-4CEC-9A41-F581CEDE68B0}" type="parTrans" cxnId="{73535110-B56E-4FF3-8456-C5E9520C5F66}">
      <dgm:prSet/>
      <dgm:spPr/>
      <dgm:t>
        <a:bodyPr/>
        <a:lstStyle/>
        <a:p>
          <a:endParaRPr lang="es-PE"/>
        </a:p>
      </dgm:t>
    </dgm:pt>
    <dgm:pt modelId="{3318DED9-81A3-46DF-B501-09F31B67E996}" type="sibTrans" cxnId="{73535110-B56E-4FF3-8456-C5E9520C5F66}">
      <dgm:prSet/>
      <dgm:spPr/>
      <dgm:t>
        <a:bodyPr/>
        <a:lstStyle/>
        <a:p>
          <a:endParaRPr lang="es-PE"/>
        </a:p>
      </dgm:t>
    </dgm:pt>
    <dgm:pt modelId="{00BE3A17-0775-4417-ACD3-5FC7D4244DA6}">
      <dgm:prSet phldrT="[Texto]"/>
      <dgm:spPr/>
      <dgm:t>
        <a:bodyPr/>
        <a:lstStyle/>
        <a:p>
          <a:r>
            <a:rPr lang="es-PE" dirty="0" smtClean="0"/>
            <a:t>Paso 1</a:t>
          </a:r>
          <a:endParaRPr lang="es-PE" dirty="0"/>
        </a:p>
      </dgm:t>
    </dgm:pt>
    <dgm:pt modelId="{B4948CC2-F317-466A-834F-0A91A9D26D8D}" type="parTrans" cxnId="{D4EB01FE-1C78-4E2A-BD33-0EB114AFF692}">
      <dgm:prSet/>
      <dgm:spPr/>
      <dgm:t>
        <a:bodyPr/>
        <a:lstStyle/>
        <a:p>
          <a:endParaRPr lang="es-PE"/>
        </a:p>
      </dgm:t>
    </dgm:pt>
    <dgm:pt modelId="{EC82CAB0-AD83-4B55-909A-0E95CA8B74F0}" type="sibTrans" cxnId="{D4EB01FE-1C78-4E2A-BD33-0EB114AFF692}">
      <dgm:prSet/>
      <dgm:spPr/>
      <dgm:t>
        <a:bodyPr/>
        <a:lstStyle/>
        <a:p>
          <a:endParaRPr lang="es-PE"/>
        </a:p>
      </dgm:t>
    </dgm:pt>
    <dgm:pt modelId="{C31D3BA5-4876-4B3A-B169-203CCDE6B169}">
      <dgm:prSet phldrT="[Texto]"/>
      <dgm:spPr/>
      <dgm:t>
        <a:bodyPr/>
        <a:lstStyle/>
        <a:p>
          <a:r>
            <a:rPr lang="es-PE" dirty="0" smtClean="0"/>
            <a:t>Paso 2</a:t>
          </a:r>
          <a:endParaRPr lang="es-PE" dirty="0"/>
        </a:p>
      </dgm:t>
    </dgm:pt>
    <dgm:pt modelId="{0A575737-CFC7-4E0B-869D-106E26184A4B}" type="parTrans" cxnId="{1EF3A661-3880-497A-B574-DDE8844D7035}">
      <dgm:prSet/>
      <dgm:spPr/>
      <dgm:t>
        <a:bodyPr/>
        <a:lstStyle/>
        <a:p>
          <a:endParaRPr lang="es-PE"/>
        </a:p>
      </dgm:t>
    </dgm:pt>
    <dgm:pt modelId="{EDB35056-ADE2-4739-B33E-13FF8E73B0CF}" type="sibTrans" cxnId="{1EF3A661-3880-497A-B574-DDE8844D7035}">
      <dgm:prSet/>
      <dgm:spPr/>
      <dgm:t>
        <a:bodyPr/>
        <a:lstStyle/>
        <a:p>
          <a:endParaRPr lang="es-PE"/>
        </a:p>
      </dgm:t>
    </dgm:pt>
    <dgm:pt modelId="{457E4913-3D07-4623-9094-454FDAC8A8C3}">
      <dgm:prSet phldrT="[Texto]"/>
      <dgm:spPr/>
      <dgm:t>
        <a:bodyPr/>
        <a:lstStyle/>
        <a:p>
          <a:r>
            <a:rPr lang="es-PE" dirty="0" smtClean="0"/>
            <a:t>Respuesta al ciudadano</a:t>
          </a:r>
          <a:endParaRPr lang="es-PE" dirty="0"/>
        </a:p>
      </dgm:t>
    </dgm:pt>
    <dgm:pt modelId="{2180A1C5-3705-4B42-8A68-0BD90938F9B8}" type="parTrans" cxnId="{34E02DE5-9E07-407C-A43E-925CE170110F}">
      <dgm:prSet/>
      <dgm:spPr/>
      <dgm:t>
        <a:bodyPr/>
        <a:lstStyle/>
        <a:p>
          <a:endParaRPr lang="es-PE"/>
        </a:p>
      </dgm:t>
    </dgm:pt>
    <dgm:pt modelId="{7E30C8A6-4441-4105-94D4-18EC623B2544}" type="sibTrans" cxnId="{34E02DE5-9E07-407C-A43E-925CE170110F}">
      <dgm:prSet/>
      <dgm:spPr/>
      <dgm:t>
        <a:bodyPr/>
        <a:lstStyle/>
        <a:p>
          <a:endParaRPr lang="es-PE"/>
        </a:p>
      </dgm:t>
    </dgm:pt>
    <dgm:pt modelId="{F6C350D7-025F-4730-9426-0296F3A1466C}" type="pres">
      <dgm:prSet presAssocID="{B1FA9CA2-029C-4BB0-B778-A97CB4EFAD3E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PE"/>
        </a:p>
      </dgm:t>
    </dgm:pt>
    <dgm:pt modelId="{25D6FD3E-B0C0-4A22-BC34-7D637D98F017}" type="pres">
      <dgm:prSet presAssocID="{62C3AA97-FA83-4759-AE26-293D9FF4706F}" presName="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3293ADF-5873-42DA-AB88-FC5C6E8B239F}" type="pres">
      <dgm:prSet presAssocID="{3318DED9-81A3-46DF-B501-09F31B67E996}" presName="sibTrans" presStyleLbl="sibTrans2D1" presStyleIdx="0" presStyleCnt="3"/>
      <dgm:spPr/>
      <dgm:t>
        <a:bodyPr/>
        <a:lstStyle/>
        <a:p>
          <a:endParaRPr lang="es-PE"/>
        </a:p>
      </dgm:t>
    </dgm:pt>
    <dgm:pt modelId="{96C13502-C485-4509-99F5-A47764BE9923}" type="pres">
      <dgm:prSet presAssocID="{00BE3A17-0775-4417-ACD3-5FC7D4244DA6}" presName="middleNode" presStyleCnt="0"/>
      <dgm:spPr/>
    </dgm:pt>
    <dgm:pt modelId="{5AB024DD-5CD3-4CEB-AF7E-6410D919285A}" type="pres">
      <dgm:prSet presAssocID="{00BE3A17-0775-4417-ACD3-5FC7D4244DA6}" presName="padding" presStyleLbl="node1" presStyleIdx="0" presStyleCnt="4"/>
      <dgm:spPr/>
    </dgm:pt>
    <dgm:pt modelId="{354E285B-8327-4DEE-98BE-7A18E266DE4C}" type="pres">
      <dgm:prSet presAssocID="{00BE3A17-0775-4417-ACD3-5FC7D4244DA6}" presName="shap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7C39354-C053-4AF4-BF31-7D19FDEA5DD8}" type="pres">
      <dgm:prSet presAssocID="{EC82CAB0-AD83-4B55-909A-0E95CA8B74F0}" presName="sibTrans" presStyleLbl="sibTrans2D1" presStyleIdx="1" presStyleCnt="3"/>
      <dgm:spPr/>
      <dgm:t>
        <a:bodyPr/>
        <a:lstStyle/>
        <a:p>
          <a:endParaRPr lang="es-PE"/>
        </a:p>
      </dgm:t>
    </dgm:pt>
    <dgm:pt modelId="{C750FC44-CC89-4E10-9AF4-EB47BAF64D38}" type="pres">
      <dgm:prSet presAssocID="{C31D3BA5-4876-4B3A-B169-203CCDE6B169}" presName="middleNode" presStyleCnt="0"/>
      <dgm:spPr/>
    </dgm:pt>
    <dgm:pt modelId="{4CC65B2B-E1CD-45C5-A76B-73DBFAEB64EB}" type="pres">
      <dgm:prSet presAssocID="{C31D3BA5-4876-4B3A-B169-203CCDE6B169}" presName="padding" presStyleLbl="node1" presStyleIdx="1" presStyleCnt="4"/>
      <dgm:spPr/>
    </dgm:pt>
    <dgm:pt modelId="{8A550A08-62BC-49E7-ABEF-632B9AA55859}" type="pres">
      <dgm:prSet presAssocID="{C31D3BA5-4876-4B3A-B169-203CCDE6B169}" presName="shap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1E8E6B2-0B6E-4E74-92F6-B575673994F5}" type="pres">
      <dgm:prSet presAssocID="{EDB35056-ADE2-4739-B33E-13FF8E73B0CF}" presName="sibTrans" presStyleLbl="sibTrans2D1" presStyleIdx="2" presStyleCnt="3"/>
      <dgm:spPr/>
      <dgm:t>
        <a:bodyPr/>
        <a:lstStyle/>
        <a:p>
          <a:endParaRPr lang="es-PE"/>
        </a:p>
      </dgm:t>
    </dgm:pt>
    <dgm:pt modelId="{29A24DF2-4DCC-4542-89E5-8AE7F8152EAB}" type="pres">
      <dgm:prSet presAssocID="{457E4913-3D07-4623-9094-454FDAC8A8C3}" presName="las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53443D80-91EF-4F0A-BA4B-93D61FC4C245}" type="presOf" srcId="{62C3AA97-FA83-4759-AE26-293D9FF4706F}" destId="{25D6FD3E-B0C0-4A22-BC34-7D637D98F017}" srcOrd="0" destOrd="0" presId="urn:microsoft.com/office/officeart/2005/8/layout/bProcess2"/>
    <dgm:cxn modelId="{A9BFD9A4-B58D-47BB-A53A-94D37FD2D4D5}" type="presOf" srcId="{EDB35056-ADE2-4739-B33E-13FF8E73B0CF}" destId="{61E8E6B2-0B6E-4E74-92F6-B575673994F5}" srcOrd="0" destOrd="0" presId="urn:microsoft.com/office/officeart/2005/8/layout/bProcess2"/>
    <dgm:cxn modelId="{44D87604-61D7-4625-BB5F-68629DFBEC27}" type="presOf" srcId="{C31D3BA5-4876-4B3A-B169-203CCDE6B169}" destId="{8A550A08-62BC-49E7-ABEF-632B9AA55859}" srcOrd="0" destOrd="0" presId="urn:microsoft.com/office/officeart/2005/8/layout/bProcess2"/>
    <dgm:cxn modelId="{30702995-A468-4CEA-8994-5AE274209986}" type="presOf" srcId="{EC82CAB0-AD83-4B55-909A-0E95CA8B74F0}" destId="{37C39354-C053-4AF4-BF31-7D19FDEA5DD8}" srcOrd="0" destOrd="0" presId="urn:microsoft.com/office/officeart/2005/8/layout/bProcess2"/>
    <dgm:cxn modelId="{EC51AFF0-03AA-4BCC-B8B4-89575D3E4B02}" type="presOf" srcId="{457E4913-3D07-4623-9094-454FDAC8A8C3}" destId="{29A24DF2-4DCC-4542-89E5-8AE7F8152EAB}" srcOrd="0" destOrd="0" presId="urn:microsoft.com/office/officeart/2005/8/layout/bProcess2"/>
    <dgm:cxn modelId="{D4EB01FE-1C78-4E2A-BD33-0EB114AFF692}" srcId="{B1FA9CA2-029C-4BB0-B778-A97CB4EFAD3E}" destId="{00BE3A17-0775-4417-ACD3-5FC7D4244DA6}" srcOrd="1" destOrd="0" parTransId="{B4948CC2-F317-466A-834F-0A91A9D26D8D}" sibTransId="{EC82CAB0-AD83-4B55-909A-0E95CA8B74F0}"/>
    <dgm:cxn modelId="{34E02DE5-9E07-407C-A43E-925CE170110F}" srcId="{B1FA9CA2-029C-4BB0-B778-A97CB4EFAD3E}" destId="{457E4913-3D07-4623-9094-454FDAC8A8C3}" srcOrd="3" destOrd="0" parTransId="{2180A1C5-3705-4B42-8A68-0BD90938F9B8}" sibTransId="{7E30C8A6-4441-4105-94D4-18EC623B2544}"/>
    <dgm:cxn modelId="{1EF3A661-3880-497A-B574-DDE8844D7035}" srcId="{B1FA9CA2-029C-4BB0-B778-A97CB4EFAD3E}" destId="{C31D3BA5-4876-4B3A-B169-203CCDE6B169}" srcOrd="2" destOrd="0" parTransId="{0A575737-CFC7-4E0B-869D-106E26184A4B}" sibTransId="{EDB35056-ADE2-4739-B33E-13FF8E73B0CF}"/>
    <dgm:cxn modelId="{6A891F32-3740-427C-9CD6-A055A13964DC}" type="presOf" srcId="{00BE3A17-0775-4417-ACD3-5FC7D4244DA6}" destId="{354E285B-8327-4DEE-98BE-7A18E266DE4C}" srcOrd="0" destOrd="0" presId="urn:microsoft.com/office/officeart/2005/8/layout/bProcess2"/>
    <dgm:cxn modelId="{603E8808-CE2A-4E8E-9A4A-5B9A8E76A8E4}" type="presOf" srcId="{B1FA9CA2-029C-4BB0-B778-A97CB4EFAD3E}" destId="{F6C350D7-025F-4730-9426-0296F3A1466C}" srcOrd="0" destOrd="0" presId="urn:microsoft.com/office/officeart/2005/8/layout/bProcess2"/>
    <dgm:cxn modelId="{2B5320C9-9CFA-47FF-BE3D-3F83EE3BD64E}" type="presOf" srcId="{3318DED9-81A3-46DF-B501-09F31B67E996}" destId="{23293ADF-5873-42DA-AB88-FC5C6E8B239F}" srcOrd="0" destOrd="0" presId="urn:microsoft.com/office/officeart/2005/8/layout/bProcess2"/>
    <dgm:cxn modelId="{73535110-B56E-4FF3-8456-C5E9520C5F66}" srcId="{B1FA9CA2-029C-4BB0-B778-A97CB4EFAD3E}" destId="{62C3AA97-FA83-4759-AE26-293D9FF4706F}" srcOrd="0" destOrd="0" parTransId="{53C4D9BB-A311-4CEC-9A41-F581CEDE68B0}" sibTransId="{3318DED9-81A3-46DF-B501-09F31B67E996}"/>
    <dgm:cxn modelId="{83CDCA2E-4D69-4A13-8021-2BE5F485049D}" type="presParOf" srcId="{F6C350D7-025F-4730-9426-0296F3A1466C}" destId="{25D6FD3E-B0C0-4A22-BC34-7D637D98F017}" srcOrd="0" destOrd="0" presId="urn:microsoft.com/office/officeart/2005/8/layout/bProcess2"/>
    <dgm:cxn modelId="{0517757D-D5E3-4B28-83B3-0FCA56729682}" type="presParOf" srcId="{F6C350D7-025F-4730-9426-0296F3A1466C}" destId="{23293ADF-5873-42DA-AB88-FC5C6E8B239F}" srcOrd="1" destOrd="0" presId="urn:microsoft.com/office/officeart/2005/8/layout/bProcess2"/>
    <dgm:cxn modelId="{06541BB0-DA78-4642-A558-CB4FA985ABE4}" type="presParOf" srcId="{F6C350D7-025F-4730-9426-0296F3A1466C}" destId="{96C13502-C485-4509-99F5-A47764BE9923}" srcOrd="2" destOrd="0" presId="urn:microsoft.com/office/officeart/2005/8/layout/bProcess2"/>
    <dgm:cxn modelId="{073CD0BB-1D35-4637-A585-49E14DA94BFC}" type="presParOf" srcId="{96C13502-C485-4509-99F5-A47764BE9923}" destId="{5AB024DD-5CD3-4CEB-AF7E-6410D919285A}" srcOrd="0" destOrd="0" presId="urn:microsoft.com/office/officeart/2005/8/layout/bProcess2"/>
    <dgm:cxn modelId="{2A455C13-A2BE-4E54-AA3A-EBE782191959}" type="presParOf" srcId="{96C13502-C485-4509-99F5-A47764BE9923}" destId="{354E285B-8327-4DEE-98BE-7A18E266DE4C}" srcOrd="1" destOrd="0" presId="urn:microsoft.com/office/officeart/2005/8/layout/bProcess2"/>
    <dgm:cxn modelId="{EF1AF3AB-85B3-454E-B730-CEE29EEDEB48}" type="presParOf" srcId="{F6C350D7-025F-4730-9426-0296F3A1466C}" destId="{37C39354-C053-4AF4-BF31-7D19FDEA5DD8}" srcOrd="3" destOrd="0" presId="urn:microsoft.com/office/officeart/2005/8/layout/bProcess2"/>
    <dgm:cxn modelId="{5EF3AAEF-1ED5-40EE-84D2-CCB4838C3A70}" type="presParOf" srcId="{F6C350D7-025F-4730-9426-0296F3A1466C}" destId="{C750FC44-CC89-4E10-9AF4-EB47BAF64D38}" srcOrd="4" destOrd="0" presId="urn:microsoft.com/office/officeart/2005/8/layout/bProcess2"/>
    <dgm:cxn modelId="{FC246909-60A0-4780-89AC-87E6E95FB5F6}" type="presParOf" srcId="{C750FC44-CC89-4E10-9AF4-EB47BAF64D38}" destId="{4CC65B2B-E1CD-45C5-A76B-73DBFAEB64EB}" srcOrd="0" destOrd="0" presId="urn:microsoft.com/office/officeart/2005/8/layout/bProcess2"/>
    <dgm:cxn modelId="{47EA9C0C-5CE7-4AD4-927C-58B29AB97755}" type="presParOf" srcId="{C750FC44-CC89-4E10-9AF4-EB47BAF64D38}" destId="{8A550A08-62BC-49E7-ABEF-632B9AA55859}" srcOrd="1" destOrd="0" presId="urn:microsoft.com/office/officeart/2005/8/layout/bProcess2"/>
    <dgm:cxn modelId="{EA16529D-5A8F-4E5E-AC24-229BADBA706A}" type="presParOf" srcId="{F6C350D7-025F-4730-9426-0296F3A1466C}" destId="{61E8E6B2-0B6E-4E74-92F6-B575673994F5}" srcOrd="5" destOrd="0" presId="urn:microsoft.com/office/officeart/2005/8/layout/bProcess2"/>
    <dgm:cxn modelId="{A57A4C09-2AEF-4A1D-A51D-CD67257DAE5D}" type="presParOf" srcId="{F6C350D7-025F-4730-9426-0296F3A1466C}" destId="{29A24DF2-4DCC-4542-89E5-8AE7F8152EAB}" srcOrd="6" destOrd="0" presId="urn:microsoft.com/office/officeart/2005/8/layout/bProcess2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2A93DD-6B72-4D44-B4DA-A182E5CF859B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E0627EAB-6484-49DA-9A6E-DFA11831DFEA}">
      <dgm:prSet phldrT="[Texto]" custT="1"/>
      <dgm:spPr>
        <a:solidFill>
          <a:srgbClr val="0079C1"/>
        </a:solidFill>
      </dgm:spPr>
      <dgm:t>
        <a:bodyPr/>
        <a:lstStyle/>
        <a:p>
          <a:pPr algn="ctr"/>
          <a:r>
            <a:rPr lang="es-ES" sz="2000" b="1" dirty="0" smtClean="0">
              <a:latin typeface="Calibri" pitchFamily="34" charset="0"/>
              <a:cs typeface="Calibri" pitchFamily="34" charset="0"/>
            </a:rPr>
            <a:t>2.ANÁLISIS SITUACIONAL </a:t>
          </a:r>
        </a:p>
        <a:p>
          <a:pPr algn="l"/>
          <a:r>
            <a:rPr lang="es-ES" sz="1800" b="0" dirty="0" smtClean="0">
              <a:latin typeface="Calibri" pitchFamily="34" charset="0"/>
              <a:cs typeface="Calibri" pitchFamily="34" charset="0"/>
            </a:rPr>
            <a:t>(a) fotografía del hoy: ¿cuántos somos?, ¿qué hacemos?, ¿qué servicios prestamos? </a:t>
          </a:r>
        </a:p>
        <a:p>
          <a:pPr algn="l"/>
          <a:r>
            <a:rPr lang="es-ES" sz="1800" b="0" dirty="0" smtClean="0">
              <a:latin typeface="Calibri" pitchFamily="34" charset="0"/>
              <a:cs typeface="Calibri" pitchFamily="34" charset="0"/>
            </a:rPr>
            <a:t>(b) Analizo información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4B03D936-F69C-46AB-807A-BE5AEE950B38}" type="sibTrans" cxnId="{D56C69A7-1844-4C24-92FA-B38FA39838B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09E27D97-6C58-415A-B682-0AC4443C6015}" type="parTrans" cxnId="{D56C69A7-1844-4C24-92FA-B38FA39838B3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99384672-1B00-465B-88D1-38D0E349A505}">
      <dgm:prSet phldrT="[Texto]" custT="1"/>
      <dgm:spPr>
        <a:solidFill>
          <a:srgbClr val="0070C0"/>
        </a:solidFill>
        <a:ln>
          <a:solidFill>
            <a:srgbClr val="0079C1"/>
          </a:solidFill>
        </a:ln>
      </dgm:spPr>
      <dgm:t>
        <a:bodyPr/>
        <a:lstStyle/>
        <a:p>
          <a:pPr algn="ctr"/>
          <a:r>
            <a:rPr lang="es-ES" sz="2000" b="1" dirty="0" smtClean="0">
              <a:latin typeface="Calibri" pitchFamily="34" charset="0"/>
              <a:cs typeface="Calibri" pitchFamily="34" charset="0"/>
            </a:rPr>
            <a:t>3.MEJORA INTERNA</a:t>
          </a:r>
        </a:p>
        <a:p>
          <a:pPr algn="l"/>
          <a:r>
            <a:rPr lang="es-ES" sz="2000" b="0" dirty="0" smtClean="0">
              <a:latin typeface="Calibri" pitchFamily="34" charset="0"/>
              <a:cs typeface="Calibri" pitchFamily="34" charset="0"/>
            </a:rPr>
            <a:t>Implemento mejoras internas; ajusto instrumentos de gestión (de ser el caso)</a:t>
          </a:r>
        </a:p>
        <a:p>
          <a:pPr algn="l"/>
          <a:r>
            <a:rPr lang="es-ES" sz="2000" b="1" dirty="0" smtClean="0">
              <a:latin typeface="Calibri" pitchFamily="34" charset="0"/>
              <a:cs typeface="Calibri" pitchFamily="34" charset="0"/>
            </a:rPr>
            <a:t>Elaboro CPE</a:t>
          </a:r>
          <a:endParaRPr lang="es-ES" sz="2000" b="0" dirty="0" smtClean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262CD47B-0ECD-4811-9D74-EE5C6CEFCAF4}" type="parTrans" cxnId="{57BC3D81-4EFE-4B38-9040-70CE3819F6B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0F849437-E6DC-4D2E-BE5B-B9544C730370}" type="sibTrans" cxnId="{57BC3D81-4EFE-4B38-9040-70CE3819F6B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C4734B1E-C74F-4143-BFC8-FAE0620F33F4}">
      <dgm:prSet phldrT="[Texto]" custT="1"/>
      <dgm:spPr>
        <a:solidFill>
          <a:srgbClr val="0079C1"/>
        </a:solidFill>
      </dgm:spPr>
      <dgm:t>
        <a:bodyPr/>
        <a:lstStyle/>
        <a:p>
          <a:pPr algn="ctr"/>
          <a:r>
            <a:rPr lang="es-ES" sz="2000" b="1" dirty="0" smtClean="0">
              <a:latin typeface="Calibri" pitchFamily="34" charset="0"/>
              <a:cs typeface="Calibri" pitchFamily="34" charset="0"/>
            </a:rPr>
            <a:t>1. ME PREPARO</a:t>
          </a:r>
        </a:p>
        <a:p>
          <a:pPr algn="l"/>
          <a:r>
            <a:rPr lang="es-ES" sz="2000" b="0" dirty="0" smtClean="0">
              <a:latin typeface="Calibri" pitchFamily="34" charset="0"/>
              <a:cs typeface="Calibri" pitchFamily="34" charset="0"/>
            </a:rPr>
            <a:t>Conformo equipo y garantizo que todos conozcan la Ley y la ruta</a:t>
          </a:r>
          <a:endParaRPr lang="es-ES" sz="2000" b="1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A433D498-E7F4-40F8-B8AD-6C809A3D04FE}" type="parTrans" cxnId="{BAB50A3D-411A-4748-A859-176C1437920E}">
      <dgm:prSet/>
      <dgm:spPr/>
      <dgm:t>
        <a:bodyPr/>
        <a:lstStyle/>
        <a:p>
          <a:endParaRPr lang="es-PE" sz="1200"/>
        </a:p>
      </dgm:t>
    </dgm:pt>
    <dgm:pt modelId="{62B6FB8F-2514-4CAD-8666-3413E45D07ED}" type="sibTrans" cxnId="{BAB50A3D-411A-4748-A859-176C1437920E}">
      <dgm:prSet/>
      <dgm:spPr/>
      <dgm:t>
        <a:bodyPr/>
        <a:lstStyle/>
        <a:p>
          <a:endParaRPr lang="es-PE" sz="1200"/>
        </a:p>
      </dgm:t>
    </dgm:pt>
    <dgm:pt modelId="{1860960F-53AB-45B0-A75E-58B34475193E}">
      <dgm:prSet phldrT="[Texto]" custT="1"/>
      <dgm:spPr>
        <a:solidFill>
          <a:srgbClr val="0079C1"/>
        </a:solidFill>
      </dgm:spPr>
      <dgm:t>
        <a:bodyPr/>
        <a:lstStyle/>
        <a:p>
          <a:pPr algn="ctr"/>
          <a:r>
            <a:rPr lang="es-ES" sz="2000" b="1" dirty="0" smtClean="0">
              <a:latin typeface="Calibri" pitchFamily="34" charset="0"/>
              <a:cs typeface="Calibri" pitchFamily="34" charset="0"/>
            </a:rPr>
            <a:t>4.IMPLEMEN-TACIÓN DE LA LSC</a:t>
          </a:r>
        </a:p>
        <a:p>
          <a:pPr algn="l"/>
          <a:r>
            <a:rPr lang="es-ES" sz="2000" b="0" dirty="0" smtClean="0">
              <a:latin typeface="Calibri" pitchFamily="34" charset="0"/>
              <a:cs typeface="Calibri" pitchFamily="34" charset="0"/>
            </a:rPr>
            <a:t>Concurso meritocrático para ocupar puestos</a:t>
          </a:r>
          <a:endParaRPr lang="es-ES" sz="2000" b="0" dirty="0">
            <a:latin typeface="Calibri" pitchFamily="34" charset="0"/>
            <a:cs typeface="Calibri" pitchFamily="34" charset="0"/>
          </a:endParaRPr>
        </a:p>
        <a:p>
          <a:pPr algn="l"/>
          <a:endParaRPr lang="es-ES" sz="1200" dirty="0">
            <a:latin typeface="Calibri" pitchFamily="34" charset="0"/>
            <a:cs typeface="Calibri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06BDC4C7-9735-4646-AE1E-DAE87C92AEAB}" type="parTrans" cxnId="{0AC05ABC-D0EC-4407-B5B2-2D87598E4873}">
      <dgm:prSet/>
      <dgm:spPr/>
      <dgm:t>
        <a:bodyPr/>
        <a:lstStyle/>
        <a:p>
          <a:endParaRPr lang="es-PE" sz="1200"/>
        </a:p>
      </dgm:t>
    </dgm:pt>
    <dgm:pt modelId="{104A021E-E91B-41AA-923F-5A05205456C0}" type="sibTrans" cxnId="{0AC05ABC-D0EC-4407-B5B2-2D87598E4873}">
      <dgm:prSet/>
      <dgm:spPr/>
      <dgm:t>
        <a:bodyPr/>
        <a:lstStyle/>
        <a:p>
          <a:endParaRPr lang="es-PE" sz="1200"/>
        </a:p>
      </dgm:t>
    </dgm:pt>
    <dgm:pt modelId="{E275E9E1-1F82-4B82-B1D9-DCDD90A1810B}" type="pres">
      <dgm:prSet presAssocID="{F52A93DD-6B72-4D44-B4DA-A182E5CF859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F1171AA-1B2B-4836-8488-E38A34CA3C57}" type="pres">
      <dgm:prSet presAssocID="{C4734B1E-C74F-4143-BFC8-FAE0620F33F4}" presName="node" presStyleLbl="node1" presStyleIdx="0" presStyleCnt="4" custScaleX="11251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D3A2-31A4-4D90-B796-246C6C7048B5}" type="pres">
      <dgm:prSet presAssocID="{62B6FB8F-2514-4CAD-8666-3413E45D07ED}" presName="sibTrans" presStyleCnt="0"/>
      <dgm:spPr/>
    </dgm:pt>
    <dgm:pt modelId="{1664388C-8DC8-47CD-A52D-8DBB728B89C3}" type="pres">
      <dgm:prSet presAssocID="{E0627EAB-6484-49DA-9A6E-DFA11831DFEA}" presName="node" presStyleLbl="node1" presStyleIdx="1" presStyleCnt="4" custScaleX="137835" custLinFactNeighborX="-33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0931E2-07BF-4BB9-9068-A4B98B46CEBB}" type="pres">
      <dgm:prSet presAssocID="{4B03D936-F69C-46AB-807A-BE5AEE950B38}" presName="sibTrans" presStyleCnt="0"/>
      <dgm:spPr/>
      <dgm:t>
        <a:bodyPr/>
        <a:lstStyle/>
        <a:p>
          <a:endParaRPr lang="es-PE"/>
        </a:p>
      </dgm:t>
    </dgm:pt>
    <dgm:pt modelId="{9763C8AF-C90B-4177-A97C-DDBF5F861C81}" type="pres">
      <dgm:prSet presAssocID="{99384672-1B00-465B-88D1-38D0E349A505}" presName="node" presStyleLbl="node1" presStyleIdx="2" presStyleCnt="4" custScaleX="1062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91D581-7157-46C7-ABAE-828B10D6137F}" type="pres">
      <dgm:prSet presAssocID="{0F849437-E6DC-4D2E-BE5B-B9544C730370}" presName="sibTrans" presStyleCnt="0"/>
      <dgm:spPr/>
      <dgm:t>
        <a:bodyPr/>
        <a:lstStyle/>
        <a:p>
          <a:endParaRPr lang="es-PE"/>
        </a:p>
      </dgm:t>
    </dgm:pt>
    <dgm:pt modelId="{2CFB500C-C0A9-4431-B937-CE719796FFAE}" type="pres">
      <dgm:prSet presAssocID="{1860960F-53AB-45B0-A75E-58B34475193E}" presName="node" presStyleLbl="node1" presStyleIdx="3" presStyleCnt="4" custScaleX="12452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57BC3D81-4EFE-4B38-9040-70CE3819F6B4}" srcId="{F52A93DD-6B72-4D44-B4DA-A182E5CF859B}" destId="{99384672-1B00-465B-88D1-38D0E349A505}" srcOrd="2" destOrd="0" parTransId="{262CD47B-0ECD-4811-9D74-EE5C6CEFCAF4}" sibTransId="{0F849437-E6DC-4D2E-BE5B-B9544C730370}"/>
    <dgm:cxn modelId="{0AC05ABC-D0EC-4407-B5B2-2D87598E4873}" srcId="{F52A93DD-6B72-4D44-B4DA-A182E5CF859B}" destId="{1860960F-53AB-45B0-A75E-58B34475193E}" srcOrd="3" destOrd="0" parTransId="{06BDC4C7-9735-4646-AE1E-DAE87C92AEAB}" sibTransId="{104A021E-E91B-41AA-923F-5A05205456C0}"/>
    <dgm:cxn modelId="{78178FC0-132D-4983-BDDA-E684F2754007}" type="presOf" srcId="{99384672-1B00-465B-88D1-38D0E349A505}" destId="{9763C8AF-C90B-4177-A97C-DDBF5F861C81}" srcOrd="0" destOrd="0" presId="urn:microsoft.com/office/officeart/2005/8/layout/hList6"/>
    <dgm:cxn modelId="{D56C69A7-1844-4C24-92FA-B38FA39838B3}" srcId="{F52A93DD-6B72-4D44-B4DA-A182E5CF859B}" destId="{E0627EAB-6484-49DA-9A6E-DFA11831DFEA}" srcOrd="1" destOrd="0" parTransId="{09E27D97-6C58-415A-B682-0AC4443C6015}" sibTransId="{4B03D936-F69C-46AB-807A-BE5AEE950B38}"/>
    <dgm:cxn modelId="{3141C90F-C1DC-4063-810D-E5F7E4CAE3D3}" type="presOf" srcId="{E0627EAB-6484-49DA-9A6E-DFA11831DFEA}" destId="{1664388C-8DC8-47CD-A52D-8DBB728B89C3}" srcOrd="0" destOrd="0" presId="urn:microsoft.com/office/officeart/2005/8/layout/hList6"/>
    <dgm:cxn modelId="{BAB50A3D-411A-4748-A859-176C1437920E}" srcId="{F52A93DD-6B72-4D44-B4DA-A182E5CF859B}" destId="{C4734B1E-C74F-4143-BFC8-FAE0620F33F4}" srcOrd="0" destOrd="0" parTransId="{A433D498-E7F4-40F8-B8AD-6C809A3D04FE}" sibTransId="{62B6FB8F-2514-4CAD-8666-3413E45D07ED}"/>
    <dgm:cxn modelId="{9AE167D6-39B0-4875-AF6F-241986B0FB29}" type="presOf" srcId="{C4734B1E-C74F-4143-BFC8-FAE0620F33F4}" destId="{7F1171AA-1B2B-4836-8488-E38A34CA3C57}" srcOrd="0" destOrd="0" presId="urn:microsoft.com/office/officeart/2005/8/layout/hList6"/>
    <dgm:cxn modelId="{8B0B0E38-A3EF-4C86-9F35-A07375A36C10}" type="presOf" srcId="{1860960F-53AB-45B0-A75E-58B34475193E}" destId="{2CFB500C-C0A9-4431-B937-CE719796FFAE}" srcOrd="0" destOrd="0" presId="urn:microsoft.com/office/officeart/2005/8/layout/hList6"/>
    <dgm:cxn modelId="{820E15E1-CBE6-4229-81CE-E4D23B64910F}" type="presOf" srcId="{F52A93DD-6B72-4D44-B4DA-A182E5CF859B}" destId="{E275E9E1-1F82-4B82-B1D9-DCDD90A1810B}" srcOrd="0" destOrd="0" presId="urn:microsoft.com/office/officeart/2005/8/layout/hList6"/>
    <dgm:cxn modelId="{C11A1828-74A5-485A-89EB-2402A5923511}" type="presParOf" srcId="{E275E9E1-1F82-4B82-B1D9-DCDD90A1810B}" destId="{7F1171AA-1B2B-4836-8488-E38A34CA3C57}" srcOrd="0" destOrd="0" presId="urn:microsoft.com/office/officeart/2005/8/layout/hList6"/>
    <dgm:cxn modelId="{9D496E63-8FC6-45D6-9E57-3D10A903D5FC}" type="presParOf" srcId="{E275E9E1-1F82-4B82-B1D9-DCDD90A1810B}" destId="{E867D3A2-31A4-4D90-B796-246C6C7048B5}" srcOrd="1" destOrd="0" presId="urn:microsoft.com/office/officeart/2005/8/layout/hList6"/>
    <dgm:cxn modelId="{C18CDCE8-48AD-48A5-B0B9-EDD05A11A937}" type="presParOf" srcId="{E275E9E1-1F82-4B82-B1D9-DCDD90A1810B}" destId="{1664388C-8DC8-47CD-A52D-8DBB728B89C3}" srcOrd="2" destOrd="0" presId="urn:microsoft.com/office/officeart/2005/8/layout/hList6"/>
    <dgm:cxn modelId="{5E9F269E-3A4B-4F71-8E37-39CA275191D5}" type="presParOf" srcId="{E275E9E1-1F82-4B82-B1D9-DCDD90A1810B}" destId="{570931E2-07BF-4BB9-9068-A4B98B46CEBB}" srcOrd="3" destOrd="0" presId="urn:microsoft.com/office/officeart/2005/8/layout/hList6"/>
    <dgm:cxn modelId="{04636C55-A554-4F60-AF7E-A749CCEB9316}" type="presParOf" srcId="{E275E9E1-1F82-4B82-B1D9-DCDD90A1810B}" destId="{9763C8AF-C90B-4177-A97C-DDBF5F861C81}" srcOrd="4" destOrd="0" presId="urn:microsoft.com/office/officeart/2005/8/layout/hList6"/>
    <dgm:cxn modelId="{735ECDDF-C8A4-45B5-A237-53D606B0745B}" type="presParOf" srcId="{E275E9E1-1F82-4B82-B1D9-DCDD90A1810B}" destId="{AC91D581-7157-46C7-ABAE-828B10D6137F}" srcOrd="5" destOrd="0" presId="urn:microsoft.com/office/officeart/2005/8/layout/hList6"/>
    <dgm:cxn modelId="{96B4F03F-D33B-4393-91E5-8069A7EDAA6F}" type="presParOf" srcId="{E275E9E1-1F82-4B82-B1D9-DCDD90A1810B}" destId="{2CFB500C-C0A9-4431-B937-CE719796FFAE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71CAAC-7B49-476B-9976-A60F441C10C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1F3C496-DE14-4B87-A7F7-55ADEEB2E93E}">
      <dgm:prSet phldrT="[Texto]"/>
      <dgm:spPr>
        <a:solidFill>
          <a:srgbClr val="C6E6A2"/>
        </a:solidFill>
      </dgm:spPr>
      <dgm:t>
        <a:bodyPr/>
        <a:lstStyle/>
        <a:p>
          <a:r>
            <a:rPr lang="es-PE" b="1" u="none" dirty="0" smtClean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rPr>
            <a:t>Servidores que pasen al nuevo régimen durante implementación</a:t>
          </a:r>
          <a:r>
            <a:rPr lang="es-PE" b="1" u="none" dirty="0" smtClean="0">
              <a:latin typeface="Calibri" panose="020F0502020204030204" pitchFamily="34" charset="0"/>
              <a:cs typeface="Calibri" pitchFamily="34" charset="0"/>
            </a:rPr>
            <a:t>:</a:t>
          </a:r>
          <a:endParaRPr lang="es-PE" b="1" dirty="0"/>
        </a:p>
      </dgm:t>
    </dgm:pt>
    <dgm:pt modelId="{3207FB01-BF81-48DB-B8A2-96D2D74ACEFB}" type="parTrans" cxnId="{1C6EABC9-BBFB-4406-9734-A520AC017976}">
      <dgm:prSet/>
      <dgm:spPr/>
      <dgm:t>
        <a:bodyPr/>
        <a:lstStyle/>
        <a:p>
          <a:endParaRPr lang="es-PE"/>
        </a:p>
      </dgm:t>
    </dgm:pt>
    <dgm:pt modelId="{B6A41C09-8F61-4C87-82A5-E525A97CBFD7}" type="sibTrans" cxnId="{1C6EABC9-BBFB-4406-9734-A520AC017976}">
      <dgm:prSet/>
      <dgm:spPr/>
      <dgm:t>
        <a:bodyPr/>
        <a:lstStyle/>
        <a:p>
          <a:endParaRPr lang="es-PE"/>
        </a:p>
      </dgm:t>
    </dgm:pt>
    <dgm:pt modelId="{7F1AE5E4-2C7B-4316-8207-78A8CA11E55D}">
      <dgm:prSet phldrT="[Texto]"/>
      <dgm:spPr>
        <a:solidFill>
          <a:srgbClr val="FFE1FF"/>
        </a:solidFill>
      </dgm:spPr>
      <dgm:t>
        <a:bodyPr/>
        <a:lstStyle/>
        <a:p>
          <a:r>
            <a:rPr lang="es-PE" b="1" u="none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Servidores 276 y 728 que concursen y no ganen o que no concursen: </a:t>
          </a:r>
          <a:endParaRPr lang="es-PE" b="1" u="none" dirty="0">
            <a:solidFill>
              <a:schemeClr val="tx1"/>
            </a:solidFill>
          </a:endParaRPr>
        </a:p>
      </dgm:t>
    </dgm:pt>
    <dgm:pt modelId="{50AF51DA-16D9-49CF-9F25-A59E9DF95899}" type="parTrans" cxnId="{ECF53518-D1F5-45E3-B6C3-61A4EF7E16ED}">
      <dgm:prSet/>
      <dgm:spPr/>
      <dgm:t>
        <a:bodyPr/>
        <a:lstStyle/>
        <a:p>
          <a:endParaRPr lang="es-PE"/>
        </a:p>
      </dgm:t>
    </dgm:pt>
    <dgm:pt modelId="{B48CA709-73E4-47C2-8034-2501F56473CD}" type="sibTrans" cxnId="{ECF53518-D1F5-45E3-B6C3-61A4EF7E16ED}">
      <dgm:prSet/>
      <dgm:spPr/>
      <dgm:t>
        <a:bodyPr/>
        <a:lstStyle/>
        <a:p>
          <a:endParaRPr lang="es-PE"/>
        </a:p>
      </dgm:t>
    </dgm:pt>
    <dgm:pt modelId="{943A0F02-8C49-4985-94D6-681C03A123CD}">
      <dgm:prSet phldrT="[Texto]"/>
      <dgm:spPr/>
      <dgm:t>
        <a:bodyPr/>
        <a:lstStyle/>
        <a:p>
          <a:r>
            <a:rPr lang="es-PE" dirty="0" smtClean="0">
              <a:latin typeface="Calibri" pitchFamily="34" charset="0"/>
              <a:cs typeface="Calibri" pitchFamily="34" charset="0"/>
            </a:rPr>
            <a:t>Permanecen en su régimen hasta cuando quieran.</a:t>
          </a:r>
          <a:endParaRPr lang="es-PE" dirty="0"/>
        </a:p>
      </dgm:t>
    </dgm:pt>
    <dgm:pt modelId="{980E4187-AF67-4A72-A8DF-34AE7822D21D}" type="parTrans" cxnId="{8E7B4EE8-93EC-4F12-8C83-871D987D3AC8}">
      <dgm:prSet/>
      <dgm:spPr/>
      <dgm:t>
        <a:bodyPr/>
        <a:lstStyle/>
        <a:p>
          <a:endParaRPr lang="es-PE"/>
        </a:p>
      </dgm:t>
    </dgm:pt>
    <dgm:pt modelId="{58E4CB8D-8DA4-4706-AF21-2FC987BBE9C4}" type="sibTrans" cxnId="{8E7B4EE8-93EC-4F12-8C83-871D987D3AC8}">
      <dgm:prSet/>
      <dgm:spPr/>
      <dgm:t>
        <a:bodyPr/>
        <a:lstStyle/>
        <a:p>
          <a:endParaRPr lang="es-PE"/>
        </a:p>
      </dgm:t>
    </dgm:pt>
    <dgm:pt modelId="{9A73259B-8980-48A2-A561-FDEB05A1531B}">
      <dgm:prSet phldrT="[Texto]"/>
      <dgm:spPr/>
      <dgm:t>
        <a:bodyPr/>
        <a:lstStyle/>
        <a:p>
          <a:r>
            <a:rPr lang="es-PE" dirty="0" smtClean="0">
              <a:latin typeface="Calibri" pitchFamily="34" charset="0"/>
              <a:cs typeface="Calibri" pitchFamily="34" charset="0"/>
            </a:rPr>
            <a:t>No requerirán hacerlo desde el primer nivel de la carrera (durante el tránsito de la entidad, una vez que culmine, solo pueden concursar al primer nivel).</a:t>
          </a:r>
          <a:endParaRPr lang="es-PE" dirty="0"/>
        </a:p>
      </dgm:t>
    </dgm:pt>
    <dgm:pt modelId="{315A44AC-7904-4ACE-A6F7-60BD6EA5F019}" type="parTrans" cxnId="{FFB2559D-13CF-47CB-8CA6-430B97C0160C}">
      <dgm:prSet/>
      <dgm:spPr/>
      <dgm:t>
        <a:bodyPr/>
        <a:lstStyle/>
        <a:p>
          <a:endParaRPr lang="es-PE"/>
        </a:p>
      </dgm:t>
    </dgm:pt>
    <dgm:pt modelId="{86259CA8-DCC8-4902-A532-8B2D73B97751}" type="sibTrans" cxnId="{FFB2559D-13CF-47CB-8CA6-430B97C0160C}">
      <dgm:prSet/>
      <dgm:spPr/>
      <dgm:t>
        <a:bodyPr/>
        <a:lstStyle/>
        <a:p>
          <a:endParaRPr lang="es-PE"/>
        </a:p>
      </dgm:t>
    </dgm:pt>
    <dgm:pt modelId="{B4FC832A-CE0C-41DC-9691-32ECB317653E}">
      <dgm:prSet/>
      <dgm:spPr/>
      <dgm:t>
        <a:bodyPr/>
        <a:lstStyle/>
        <a:p>
          <a:r>
            <a:rPr lang="es-PE" smtClean="0">
              <a:latin typeface="Calibri" panose="020F0502020204030204" pitchFamily="34" charset="0"/>
            </a:rPr>
            <a:t>Antes de pasar al nuevo régimen, se liquidan los beneficios obtenidos en el régimen 276, 728 o CAS según sus reglas.</a:t>
          </a:r>
          <a:endParaRPr lang="es-PE" dirty="0" smtClean="0">
            <a:latin typeface="Calibri" panose="020F0502020204030204" pitchFamily="34" charset="0"/>
          </a:endParaRPr>
        </a:p>
      </dgm:t>
    </dgm:pt>
    <dgm:pt modelId="{EC118B4E-2F2B-49B1-A0A0-12A0D23B8074}" type="parTrans" cxnId="{1EDA55DB-0840-4949-9F27-2E745680A7C0}">
      <dgm:prSet/>
      <dgm:spPr/>
      <dgm:t>
        <a:bodyPr/>
        <a:lstStyle/>
        <a:p>
          <a:endParaRPr lang="es-PE"/>
        </a:p>
      </dgm:t>
    </dgm:pt>
    <dgm:pt modelId="{47E6F5CB-BC59-4CF0-8209-A828DE08AB4B}" type="sibTrans" cxnId="{1EDA55DB-0840-4949-9F27-2E745680A7C0}">
      <dgm:prSet/>
      <dgm:spPr/>
      <dgm:t>
        <a:bodyPr/>
        <a:lstStyle/>
        <a:p>
          <a:endParaRPr lang="es-PE"/>
        </a:p>
      </dgm:t>
    </dgm:pt>
    <dgm:pt modelId="{E09470B5-A8BD-44CB-9C56-A9AFF124B98E}">
      <dgm:prSet/>
      <dgm:spPr/>
      <dgm:t>
        <a:bodyPr/>
        <a:lstStyle/>
        <a:p>
          <a:r>
            <a:rPr lang="es-PE" dirty="0" smtClean="0">
              <a:latin typeface="Calibri" pitchFamily="34" charset="0"/>
              <a:cs typeface="Calibri" pitchFamily="34" charset="0"/>
            </a:rPr>
            <a:t>La LSC prohíbe ceses colectivos o compra de renuncias.</a:t>
          </a:r>
          <a:endParaRPr lang="es-PE" dirty="0">
            <a:latin typeface="Calibri" pitchFamily="34" charset="0"/>
            <a:cs typeface="Calibri" pitchFamily="34" charset="0"/>
          </a:endParaRPr>
        </a:p>
      </dgm:t>
    </dgm:pt>
    <dgm:pt modelId="{B98ACB3C-4DCA-4538-8AD7-0ECE0B4F4696}" type="parTrans" cxnId="{6777DB6D-6AE3-4566-A88E-651C9B5D259B}">
      <dgm:prSet/>
      <dgm:spPr/>
      <dgm:t>
        <a:bodyPr/>
        <a:lstStyle/>
        <a:p>
          <a:endParaRPr lang="es-PE"/>
        </a:p>
      </dgm:t>
    </dgm:pt>
    <dgm:pt modelId="{8833982B-56C3-45CB-832E-4BB60EB4E1A0}" type="sibTrans" cxnId="{6777DB6D-6AE3-4566-A88E-651C9B5D259B}">
      <dgm:prSet/>
      <dgm:spPr/>
      <dgm:t>
        <a:bodyPr/>
        <a:lstStyle/>
        <a:p>
          <a:endParaRPr lang="es-PE"/>
        </a:p>
      </dgm:t>
    </dgm:pt>
    <dgm:pt modelId="{2D27D5DE-939C-445A-B3D2-5826AD82F324}">
      <dgm:prSet phldrT="[Texto]"/>
      <dgm:spPr>
        <a:solidFill>
          <a:srgbClr val="AFE4FF"/>
        </a:solidFill>
      </dgm:spPr>
      <dgm:t>
        <a:bodyPr/>
        <a:lstStyle/>
        <a:p>
          <a:r>
            <a:rPr lang="es-AR" b="1" u="none" dirty="0" smtClean="0">
              <a:solidFill>
                <a:schemeClr val="tx1"/>
              </a:solidFill>
              <a:cs typeface="Calibri" pitchFamily="34" charset="0"/>
            </a:rPr>
            <a:t>Concursos:</a:t>
          </a:r>
          <a:endParaRPr lang="es-PE" u="none" dirty="0">
            <a:solidFill>
              <a:schemeClr val="tx1"/>
            </a:solidFill>
          </a:endParaRPr>
        </a:p>
      </dgm:t>
    </dgm:pt>
    <dgm:pt modelId="{3B68B03E-B2B7-4E8A-B745-73359D011322}" type="parTrans" cxnId="{1193B992-B8CE-4A8F-B63B-92E43D03A88B}">
      <dgm:prSet/>
      <dgm:spPr/>
      <dgm:t>
        <a:bodyPr/>
        <a:lstStyle/>
        <a:p>
          <a:endParaRPr lang="es-PE"/>
        </a:p>
      </dgm:t>
    </dgm:pt>
    <dgm:pt modelId="{2FF788F5-A7A1-49DB-86A8-3F803DB040B7}" type="sibTrans" cxnId="{1193B992-B8CE-4A8F-B63B-92E43D03A88B}">
      <dgm:prSet/>
      <dgm:spPr/>
      <dgm:t>
        <a:bodyPr/>
        <a:lstStyle/>
        <a:p>
          <a:endParaRPr lang="es-PE"/>
        </a:p>
      </dgm:t>
    </dgm:pt>
    <dgm:pt modelId="{D82CD581-5BDA-47AC-904D-0EBFF75379FD}">
      <dgm:prSet phldrT="[Texto]"/>
      <dgm:spPr/>
      <dgm:t>
        <a:bodyPr/>
        <a:lstStyle/>
        <a:p>
          <a:r>
            <a:rPr lang="es-AR" dirty="0" smtClean="0">
              <a:cs typeface="Calibri" pitchFamily="34" charset="0"/>
            </a:rPr>
            <a:t>Cerrados (al interior del Estado) para el 90% de puestos</a:t>
          </a:r>
          <a:endParaRPr lang="es-PE" dirty="0"/>
        </a:p>
      </dgm:t>
    </dgm:pt>
    <dgm:pt modelId="{3C00708D-9E1E-464B-A78C-F36873FE333C}" type="parTrans" cxnId="{EDA030DE-7BB8-494D-8A10-F0D4533D475C}">
      <dgm:prSet/>
      <dgm:spPr/>
      <dgm:t>
        <a:bodyPr/>
        <a:lstStyle/>
        <a:p>
          <a:endParaRPr lang="es-PE"/>
        </a:p>
      </dgm:t>
    </dgm:pt>
    <dgm:pt modelId="{1E7392E4-9BEC-4134-9C30-63EE2D52BCB1}" type="sibTrans" cxnId="{EDA030DE-7BB8-494D-8A10-F0D4533D475C}">
      <dgm:prSet/>
      <dgm:spPr/>
      <dgm:t>
        <a:bodyPr/>
        <a:lstStyle/>
        <a:p>
          <a:endParaRPr lang="es-PE"/>
        </a:p>
      </dgm:t>
    </dgm:pt>
    <dgm:pt modelId="{00FEFD88-A6DA-4550-AF62-095C993B7EA6}">
      <dgm:prSet/>
      <dgm:spPr/>
      <dgm:t>
        <a:bodyPr/>
        <a:lstStyle/>
        <a:p>
          <a:r>
            <a:rPr lang="es-AR" dirty="0" smtClean="0">
              <a:cs typeface="Calibri" pitchFamily="34" charset="0"/>
            </a:rPr>
            <a:t>Abiertos (cualquiera puede postular) para el 10% de puestos como máximo por convocatoria.</a:t>
          </a:r>
          <a:endParaRPr lang="es-AR" dirty="0">
            <a:cs typeface="Calibri" pitchFamily="34" charset="0"/>
          </a:endParaRPr>
        </a:p>
      </dgm:t>
    </dgm:pt>
    <dgm:pt modelId="{411FBB68-D6F6-42AD-86C5-B3A5F675DE28}" type="parTrans" cxnId="{3D16F033-0A8B-454D-921A-32BF88EF6D56}">
      <dgm:prSet/>
      <dgm:spPr/>
      <dgm:t>
        <a:bodyPr/>
        <a:lstStyle/>
        <a:p>
          <a:endParaRPr lang="es-PE"/>
        </a:p>
      </dgm:t>
    </dgm:pt>
    <dgm:pt modelId="{C9C591DA-1D76-4E4D-B0DF-7EED86E1685F}" type="sibTrans" cxnId="{3D16F033-0A8B-454D-921A-32BF88EF6D56}">
      <dgm:prSet/>
      <dgm:spPr/>
      <dgm:t>
        <a:bodyPr/>
        <a:lstStyle/>
        <a:p>
          <a:endParaRPr lang="es-PE"/>
        </a:p>
      </dgm:t>
    </dgm:pt>
    <dgm:pt modelId="{818EAF04-164C-4DB9-8224-9ED52391442D}">
      <dgm:prSet/>
      <dgm:spPr/>
      <dgm:t>
        <a:bodyPr/>
        <a:lstStyle/>
        <a:p>
          <a:r>
            <a:rPr lang="es-AR" dirty="0" smtClean="0">
              <a:cs typeface="Calibri" pitchFamily="34" charset="0"/>
            </a:rPr>
            <a:t>Si un concurso es declarado desierto, el segundo concurso es abierto. </a:t>
          </a:r>
          <a:endParaRPr lang="es-AR" dirty="0">
            <a:cs typeface="Calibri" pitchFamily="34" charset="0"/>
          </a:endParaRPr>
        </a:p>
      </dgm:t>
    </dgm:pt>
    <dgm:pt modelId="{A6615A03-DEAB-4229-B1BE-9334851711DD}" type="parTrans" cxnId="{6A11E52F-734F-43D9-B543-F1B66E73B48C}">
      <dgm:prSet/>
      <dgm:spPr/>
      <dgm:t>
        <a:bodyPr/>
        <a:lstStyle/>
        <a:p>
          <a:endParaRPr lang="es-PE"/>
        </a:p>
      </dgm:t>
    </dgm:pt>
    <dgm:pt modelId="{50FD6933-0301-41C6-BF84-C97B7D6FA1CD}" type="sibTrans" cxnId="{6A11E52F-734F-43D9-B543-F1B66E73B48C}">
      <dgm:prSet/>
      <dgm:spPr/>
      <dgm:t>
        <a:bodyPr/>
        <a:lstStyle/>
        <a:p>
          <a:endParaRPr lang="es-PE"/>
        </a:p>
      </dgm:t>
    </dgm:pt>
    <dgm:pt modelId="{FC91EF8D-6935-4E89-9C9F-EDBF88EB76F7}">
      <dgm:prSet/>
      <dgm:spPr/>
      <dgm:t>
        <a:bodyPr/>
        <a:lstStyle/>
        <a:p>
          <a:r>
            <a:rPr lang="es-AR" dirty="0" smtClean="0">
              <a:cs typeface="Calibri" pitchFamily="34" charset="0"/>
            </a:rPr>
            <a:t>Los CAS, 276 y 728  podrán postular al cerrado (si trabajan en el Estado en algún momento a partir del 4 de julio de 2013)</a:t>
          </a:r>
          <a:endParaRPr lang="es-AR" dirty="0">
            <a:cs typeface="Calibri" pitchFamily="34" charset="0"/>
          </a:endParaRPr>
        </a:p>
      </dgm:t>
    </dgm:pt>
    <dgm:pt modelId="{7E7B83CB-CFB3-4CAB-ACEF-EC509E403CEE}" type="parTrans" cxnId="{F08F21B1-2910-46C4-9DEE-9A7F2D919508}">
      <dgm:prSet/>
      <dgm:spPr/>
      <dgm:t>
        <a:bodyPr/>
        <a:lstStyle/>
        <a:p>
          <a:endParaRPr lang="es-PE"/>
        </a:p>
      </dgm:t>
    </dgm:pt>
    <dgm:pt modelId="{D5DB7047-5979-4091-BA7D-610361DFD132}" type="sibTrans" cxnId="{F08F21B1-2910-46C4-9DEE-9A7F2D919508}">
      <dgm:prSet/>
      <dgm:spPr/>
      <dgm:t>
        <a:bodyPr/>
        <a:lstStyle/>
        <a:p>
          <a:endParaRPr lang="es-PE"/>
        </a:p>
      </dgm:t>
    </dgm:pt>
    <dgm:pt modelId="{C10DB7E9-2EC0-4056-B21B-9912A1F58E84}">
      <dgm:prSet/>
      <dgm:spPr/>
      <dgm:t>
        <a:bodyPr/>
        <a:lstStyle/>
        <a:p>
          <a:r>
            <a:rPr lang="es-AR" smtClean="0">
              <a:cs typeface="Calibri" pitchFamily="34" charset="0"/>
            </a:rPr>
            <a:t>Los locadores solo postulan a concursos abiertos</a:t>
          </a:r>
          <a:endParaRPr lang="es-AR" dirty="0">
            <a:cs typeface="Calibri" pitchFamily="34" charset="0"/>
          </a:endParaRPr>
        </a:p>
      </dgm:t>
    </dgm:pt>
    <dgm:pt modelId="{A96D2A3A-8494-4801-A462-5301F582CD09}" type="parTrans" cxnId="{11AF4C82-8EF4-4126-8819-6C875FE12388}">
      <dgm:prSet/>
      <dgm:spPr/>
      <dgm:t>
        <a:bodyPr/>
        <a:lstStyle/>
        <a:p>
          <a:endParaRPr lang="es-PE"/>
        </a:p>
      </dgm:t>
    </dgm:pt>
    <dgm:pt modelId="{099631D0-E262-4482-B826-3F4E01F6ECDD}" type="sibTrans" cxnId="{11AF4C82-8EF4-4126-8819-6C875FE12388}">
      <dgm:prSet/>
      <dgm:spPr/>
      <dgm:t>
        <a:bodyPr/>
        <a:lstStyle/>
        <a:p>
          <a:endParaRPr lang="es-PE"/>
        </a:p>
      </dgm:t>
    </dgm:pt>
    <dgm:pt modelId="{CD0B068E-0356-42D2-A9A5-DC67A4D2EEAA}" type="pres">
      <dgm:prSet presAssocID="{5E71CAAC-7B49-476B-9976-A60F441C10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326BACED-7924-40CE-BF31-857363A26D1B}" type="pres">
      <dgm:prSet presAssocID="{2D27D5DE-939C-445A-B3D2-5826AD82F32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EECA118-1348-4BE1-A7A2-98C3FB5647D1}" type="pres">
      <dgm:prSet presAssocID="{2D27D5DE-939C-445A-B3D2-5826AD82F32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E26F842-386D-4698-BEBC-3F12C61A4307}" type="pres">
      <dgm:prSet presAssocID="{A1F3C496-DE14-4B87-A7F7-55ADEEB2E9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9017ED2-EE2A-45DF-81DA-1536EF3F5264}" type="pres">
      <dgm:prSet presAssocID="{A1F3C496-DE14-4B87-A7F7-55ADEEB2E93E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8D6802A-B50A-4E92-A430-67C761E415AF}" type="pres">
      <dgm:prSet presAssocID="{7F1AE5E4-2C7B-4316-8207-78A8CA11E55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89B8B62-A55F-4F64-9578-647C5468D2B3}" type="pres">
      <dgm:prSet presAssocID="{7F1AE5E4-2C7B-4316-8207-78A8CA11E55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B6F8090B-C83A-4B2F-816D-1583C22B589A}" type="presOf" srcId="{2D27D5DE-939C-445A-B3D2-5826AD82F324}" destId="{326BACED-7924-40CE-BF31-857363A26D1B}" srcOrd="0" destOrd="0" presId="urn:microsoft.com/office/officeart/2005/8/layout/vList2"/>
    <dgm:cxn modelId="{68147FEC-107B-4882-BBE9-E12FBE96CF8B}" type="presOf" srcId="{9A73259B-8980-48A2-A561-FDEB05A1531B}" destId="{D9017ED2-EE2A-45DF-81DA-1536EF3F5264}" srcOrd="0" destOrd="0" presId="urn:microsoft.com/office/officeart/2005/8/layout/vList2"/>
    <dgm:cxn modelId="{191FF189-40F3-41F5-BADB-382BF7FB0281}" type="presOf" srcId="{B4FC832A-CE0C-41DC-9691-32ECB317653E}" destId="{D9017ED2-EE2A-45DF-81DA-1536EF3F5264}" srcOrd="0" destOrd="1" presId="urn:microsoft.com/office/officeart/2005/8/layout/vList2"/>
    <dgm:cxn modelId="{6DB803ED-7EEA-4863-917A-871E76D019AE}" type="presOf" srcId="{943A0F02-8C49-4985-94D6-681C03A123CD}" destId="{389B8B62-A55F-4F64-9578-647C5468D2B3}" srcOrd="0" destOrd="0" presId="urn:microsoft.com/office/officeart/2005/8/layout/vList2"/>
    <dgm:cxn modelId="{F08F21B1-2910-46C4-9DEE-9A7F2D919508}" srcId="{2D27D5DE-939C-445A-B3D2-5826AD82F324}" destId="{FC91EF8D-6935-4E89-9C9F-EDBF88EB76F7}" srcOrd="3" destOrd="0" parTransId="{7E7B83CB-CFB3-4CAB-ACEF-EC509E403CEE}" sibTransId="{D5DB7047-5979-4091-BA7D-610361DFD132}"/>
    <dgm:cxn modelId="{FCB3357F-92A3-4E22-B1FE-71DAD0821C6C}" type="presOf" srcId="{C10DB7E9-2EC0-4056-B21B-9912A1F58E84}" destId="{7EECA118-1348-4BE1-A7A2-98C3FB5647D1}" srcOrd="0" destOrd="4" presId="urn:microsoft.com/office/officeart/2005/8/layout/vList2"/>
    <dgm:cxn modelId="{FF0729AA-27AA-40C6-878B-8CC3AF0E7B4E}" type="presOf" srcId="{FC91EF8D-6935-4E89-9C9F-EDBF88EB76F7}" destId="{7EECA118-1348-4BE1-A7A2-98C3FB5647D1}" srcOrd="0" destOrd="3" presId="urn:microsoft.com/office/officeart/2005/8/layout/vList2"/>
    <dgm:cxn modelId="{6777DB6D-6AE3-4566-A88E-651C9B5D259B}" srcId="{7F1AE5E4-2C7B-4316-8207-78A8CA11E55D}" destId="{E09470B5-A8BD-44CB-9C56-A9AFF124B98E}" srcOrd="1" destOrd="0" parTransId="{B98ACB3C-4DCA-4538-8AD7-0ECE0B4F4696}" sibTransId="{8833982B-56C3-45CB-832E-4BB60EB4E1A0}"/>
    <dgm:cxn modelId="{1193B992-B8CE-4A8F-B63B-92E43D03A88B}" srcId="{5E71CAAC-7B49-476B-9976-A60F441C10C3}" destId="{2D27D5DE-939C-445A-B3D2-5826AD82F324}" srcOrd="0" destOrd="0" parTransId="{3B68B03E-B2B7-4E8A-B745-73359D011322}" sibTransId="{2FF788F5-A7A1-49DB-86A8-3F803DB040B7}"/>
    <dgm:cxn modelId="{6A11E52F-734F-43D9-B543-F1B66E73B48C}" srcId="{2D27D5DE-939C-445A-B3D2-5826AD82F324}" destId="{818EAF04-164C-4DB9-8224-9ED52391442D}" srcOrd="2" destOrd="0" parTransId="{A6615A03-DEAB-4229-B1BE-9334851711DD}" sibTransId="{50FD6933-0301-41C6-BF84-C97B7D6FA1CD}"/>
    <dgm:cxn modelId="{9DAE06F7-4F75-4002-BD2D-158B92B27B0D}" type="presOf" srcId="{E09470B5-A8BD-44CB-9C56-A9AFF124B98E}" destId="{389B8B62-A55F-4F64-9578-647C5468D2B3}" srcOrd="0" destOrd="1" presId="urn:microsoft.com/office/officeart/2005/8/layout/vList2"/>
    <dgm:cxn modelId="{A4B1DCCC-66C6-4ACC-B2BF-D1D9A7CBDF46}" type="presOf" srcId="{00FEFD88-A6DA-4550-AF62-095C993B7EA6}" destId="{7EECA118-1348-4BE1-A7A2-98C3FB5647D1}" srcOrd="0" destOrd="1" presId="urn:microsoft.com/office/officeart/2005/8/layout/vList2"/>
    <dgm:cxn modelId="{2FE70807-F7AD-46DD-AAD1-2E945F57A6D6}" type="presOf" srcId="{818EAF04-164C-4DB9-8224-9ED52391442D}" destId="{7EECA118-1348-4BE1-A7A2-98C3FB5647D1}" srcOrd="0" destOrd="2" presId="urn:microsoft.com/office/officeart/2005/8/layout/vList2"/>
    <dgm:cxn modelId="{F6A1094D-3468-4776-AB43-3E00057478B6}" type="presOf" srcId="{A1F3C496-DE14-4B87-A7F7-55ADEEB2E93E}" destId="{9E26F842-386D-4698-BEBC-3F12C61A4307}" srcOrd="0" destOrd="0" presId="urn:microsoft.com/office/officeart/2005/8/layout/vList2"/>
    <dgm:cxn modelId="{17AC1550-E6C0-44FC-AFC3-48DFD17B3749}" type="presOf" srcId="{7F1AE5E4-2C7B-4316-8207-78A8CA11E55D}" destId="{B8D6802A-B50A-4E92-A430-67C761E415AF}" srcOrd="0" destOrd="0" presId="urn:microsoft.com/office/officeart/2005/8/layout/vList2"/>
    <dgm:cxn modelId="{11AF4C82-8EF4-4126-8819-6C875FE12388}" srcId="{2D27D5DE-939C-445A-B3D2-5826AD82F324}" destId="{C10DB7E9-2EC0-4056-B21B-9912A1F58E84}" srcOrd="4" destOrd="0" parTransId="{A96D2A3A-8494-4801-A462-5301F582CD09}" sibTransId="{099631D0-E262-4482-B826-3F4E01F6ECDD}"/>
    <dgm:cxn modelId="{3D16F033-0A8B-454D-921A-32BF88EF6D56}" srcId="{2D27D5DE-939C-445A-B3D2-5826AD82F324}" destId="{00FEFD88-A6DA-4550-AF62-095C993B7EA6}" srcOrd="1" destOrd="0" parTransId="{411FBB68-D6F6-42AD-86C5-B3A5F675DE28}" sibTransId="{C9C591DA-1D76-4E4D-B0DF-7EED86E1685F}"/>
    <dgm:cxn modelId="{EDA030DE-7BB8-494D-8A10-F0D4533D475C}" srcId="{2D27D5DE-939C-445A-B3D2-5826AD82F324}" destId="{D82CD581-5BDA-47AC-904D-0EBFF75379FD}" srcOrd="0" destOrd="0" parTransId="{3C00708D-9E1E-464B-A78C-F36873FE333C}" sibTransId="{1E7392E4-9BEC-4134-9C30-63EE2D52BCB1}"/>
    <dgm:cxn modelId="{1C6EABC9-BBFB-4406-9734-A520AC017976}" srcId="{5E71CAAC-7B49-476B-9976-A60F441C10C3}" destId="{A1F3C496-DE14-4B87-A7F7-55ADEEB2E93E}" srcOrd="1" destOrd="0" parTransId="{3207FB01-BF81-48DB-B8A2-96D2D74ACEFB}" sibTransId="{B6A41C09-8F61-4C87-82A5-E525A97CBFD7}"/>
    <dgm:cxn modelId="{0717DB5C-DD0E-4344-A243-5EB7D18210E0}" type="presOf" srcId="{D82CD581-5BDA-47AC-904D-0EBFF75379FD}" destId="{7EECA118-1348-4BE1-A7A2-98C3FB5647D1}" srcOrd="0" destOrd="0" presId="urn:microsoft.com/office/officeart/2005/8/layout/vList2"/>
    <dgm:cxn modelId="{8E7B4EE8-93EC-4F12-8C83-871D987D3AC8}" srcId="{7F1AE5E4-2C7B-4316-8207-78A8CA11E55D}" destId="{943A0F02-8C49-4985-94D6-681C03A123CD}" srcOrd="0" destOrd="0" parTransId="{980E4187-AF67-4A72-A8DF-34AE7822D21D}" sibTransId="{58E4CB8D-8DA4-4706-AF21-2FC987BBE9C4}"/>
    <dgm:cxn modelId="{FFB2559D-13CF-47CB-8CA6-430B97C0160C}" srcId="{A1F3C496-DE14-4B87-A7F7-55ADEEB2E93E}" destId="{9A73259B-8980-48A2-A561-FDEB05A1531B}" srcOrd="0" destOrd="0" parTransId="{315A44AC-7904-4ACE-A6F7-60BD6EA5F019}" sibTransId="{86259CA8-DCC8-4902-A532-8B2D73B97751}"/>
    <dgm:cxn modelId="{1EDA55DB-0840-4949-9F27-2E745680A7C0}" srcId="{A1F3C496-DE14-4B87-A7F7-55ADEEB2E93E}" destId="{B4FC832A-CE0C-41DC-9691-32ECB317653E}" srcOrd="1" destOrd="0" parTransId="{EC118B4E-2F2B-49B1-A0A0-12A0D23B8074}" sibTransId="{47E6F5CB-BC59-4CF0-8209-A828DE08AB4B}"/>
    <dgm:cxn modelId="{E3F3B859-5318-49E7-968E-83EE13C12D59}" type="presOf" srcId="{5E71CAAC-7B49-476B-9976-A60F441C10C3}" destId="{CD0B068E-0356-42D2-A9A5-DC67A4D2EEAA}" srcOrd="0" destOrd="0" presId="urn:microsoft.com/office/officeart/2005/8/layout/vList2"/>
    <dgm:cxn modelId="{ECF53518-D1F5-45E3-B6C3-61A4EF7E16ED}" srcId="{5E71CAAC-7B49-476B-9976-A60F441C10C3}" destId="{7F1AE5E4-2C7B-4316-8207-78A8CA11E55D}" srcOrd="2" destOrd="0" parTransId="{50AF51DA-16D9-49CF-9F25-A59E9DF95899}" sibTransId="{B48CA709-73E4-47C2-8034-2501F56473CD}"/>
    <dgm:cxn modelId="{B9DF1B62-C4B1-4753-A3DA-65463683FFAD}" type="presParOf" srcId="{CD0B068E-0356-42D2-A9A5-DC67A4D2EEAA}" destId="{326BACED-7924-40CE-BF31-857363A26D1B}" srcOrd="0" destOrd="0" presId="urn:microsoft.com/office/officeart/2005/8/layout/vList2"/>
    <dgm:cxn modelId="{F254D008-4EA7-47B0-9C18-441AA6D0D51E}" type="presParOf" srcId="{CD0B068E-0356-42D2-A9A5-DC67A4D2EEAA}" destId="{7EECA118-1348-4BE1-A7A2-98C3FB5647D1}" srcOrd="1" destOrd="0" presId="urn:microsoft.com/office/officeart/2005/8/layout/vList2"/>
    <dgm:cxn modelId="{68C1835F-9F26-4C00-9837-C2C66E15D5F7}" type="presParOf" srcId="{CD0B068E-0356-42D2-A9A5-DC67A4D2EEAA}" destId="{9E26F842-386D-4698-BEBC-3F12C61A4307}" srcOrd="2" destOrd="0" presId="urn:microsoft.com/office/officeart/2005/8/layout/vList2"/>
    <dgm:cxn modelId="{BA7B9375-0D93-44FD-824E-FA32772E7A66}" type="presParOf" srcId="{CD0B068E-0356-42D2-A9A5-DC67A4D2EEAA}" destId="{D9017ED2-EE2A-45DF-81DA-1536EF3F5264}" srcOrd="3" destOrd="0" presId="urn:microsoft.com/office/officeart/2005/8/layout/vList2"/>
    <dgm:cxn modelId="{E5F2E077-5477-48FD-8365-B93D39710926}" type="presParOf" srcId="{CD0B068E-0356-42D2-A9A5-DC67A4D2EEAA}" destId="{B8D6802A-B50A-4E92-A430-67C761E415AF}" srcOrd="4" destOrd="0" presId="urn:microsoft.com/office/officeart/2005/8/layout/vList2"/>
    <dgm:cxn modelId="{B26DBEFA-7B72-4AB8-B711-9332F5375DA2}" type="presParOf" srcId="{CD0B068E-0356-42D2-A9A5-DC67A4D2EEAA}" destId="{389B8B62-A55F-4F64-9578-647C5468D2B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0152C-9434-4DEC-8048-379F66CD240A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DEE18-21C7-4636-ACC8-5801A6B5FFB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010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375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4771A-4AD9-4A93-B429-310894E8B753}" type="slidenum">
              <a:rPr lang="es-PE" smtClean="0"/>
              <a:pPr/>
              <a:t>12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8735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baseline="0" dirty="0" smtClean="0"/>
          </a:p>
          <a:p>
            <a:pPr marL="685800" lvl="1" indent="-228600">
              <a:buFontTx/>
              <a:buAutoNum type="arabicPeriod"/>
            </a:pPr>
            <a:endParaRPr lang="es-PE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13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2069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PE" baseline="0" dirty="0" smtClean="0"/>
          </a:p>
          <a:p>
            <a:pPr marL="628650" lvl="1" indent="-171450">
              <a:buFontTx/>
              <a:buChar char="-"/>
            </a:pP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14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113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375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E" altLang="es-PE" dirty="0" smtClean="0"/>
          </a:p>
          <a:p>
            <a:pPr marL="0" indent="0">
              <a:buFontTx/>
              <a:buNone/>
            </a:pPr>
            <a:endParaRPr lang="es-PE" altLang="es-PE" baseline="0" dirty="0" smtClean="0"/>
          </a:p>
          <a:p>
            <a:pPr marL="0" indent="0">
              <a:buFontTx/>
              <a:buNone/>
            </a:pPr>
            <a:endParaRPr lang="es-PE" altLang="es-PE" baseline="0" dirty="0" smtClean="0"/>
          </a:p>
          <a:p>
            <a:pPr marL="0" indent="0">
              <a:buFontTx/>
              <a:buNone/>
            </a:pPr>
            <a:endParaRPr lang="es-PE" altLang="es-PE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039245-A116-4C48-836C-3F009BF342A3}" type="slidenum">
              <a:rPr lang="es-PE" altLang="es-PE">
                <a:latin typeface="Calibri" panose="020F0502020204030204" pitchFamily="34" charset="0"/>
              </a:rPr>
              <a:pPr eaLnBrk="1" hangingPunct="1"/>
              <a:t>16</a:t>
            </a:fld>
            <a:endParaRPr lang="es-PE" altLang="es-P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74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D97B40-D270-438C-AF41-8CCAEAFD7562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750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4771A-4AD9-4A93-B429-310894E8B753}" type="slidenum">
              <a:rPr lang="es-PE" smtClean="0"/>
              <a:pPr/>
              <a:t>18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9244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847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20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87528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375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375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293998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465186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179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582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409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3598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 smtClean="0"/>
              <a:t>. </a:t>
            </a: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046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baseline="0" dirty="0" smtClean="0"/>
              <a:t>.</a:t>
            </a: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6555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200" kern="1200" dirty="0" smtClean="0">
              <a:solidFill>
                <a:schemeClr val="tx1"/>
              </a:solidFill>
            </a:endParaRPr>
          </a:p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884D3-1A58-45C1-BF20-475EE8A358C2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2277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4771A-4AD9-4A93-B429-310894E8B753}" type="slidenum">
              <a:rPr lang="es-PE" smtClean="0"/>
              <a:pPr/>
              <a:t>11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3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1295401"/>
            <a:ext cx="10970684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307976"/>
            <a:ext cx="10970684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057091" y="5804647"/>
            <a:ext cx="36698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1"/>
            <a:ext cx="4679577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273051"/>
            <a:ext cx="48768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649071"/>
            <a:ext cx="4679577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5234" y="381001"/>
            <a:ext cx="4847167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5234" y="2649071"/>
            <a:ext cx="4847167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04800" y="1143000"/>
            <a:ext cx="56896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5234" y="381001"/>
            <a:ext cx="4847167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5234" y="2649071"/>
            <a:ext cx="4847167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320800" y="2590800"/>
            <a:ext cx="46736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06234" y="1260475"/>
            <a:ext cx="1672167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59834" y="762000"/>
            <a:ext cx="2789767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568389"/>
            <a:ext cx="10970684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274639"/>
            <a:ext cx="2032000" cy="5851525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16859"/>
            <a:ext cx="80264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AC19D-6E9B-42AF-BB15-AAF13F9B827C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877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 userDrawn="1"/>
        </p:nvGrpSpPr>
        <p:grpSpPr>
          <a:xfrm>
            <a:off x="0" y="1"/>
            <a:ext cx="12230792" cy="6954258"/>
            <a:chOff x="0" y="0"/>
            <a:chExt cx="9173093" cy="6954258"/>
          </a:xfrm>
        </p:grpSpPr>
        <p:sp>
          <p:nvSpPr>
            <p:cNvPr id="11" name="Rectángulo 10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PE" sz="1662"/>
            </a:p>
          </p:txBody>
        </p:sp>
        <p:pic>
          <p:nvPicPr>
            <p:cNvPr id="21" name="Imagen 2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3693" y="6114101"/>
              <a:ext cx="1809400" cy="840157"/>
            </a:xfrm>
            <a:prstGeom prst="rect">
              <a:avLst/>
            </a:prstGeom>
          </p:spPr>
        </p:pic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</p:spPr>
        <p:txBody>
          <a:bodyPr/>
          <a:lstStyle/>
          <a:p>
            <a:r>
              <a:rPr kumimoji="0" lang="es-ES" sz="4062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Haga clic para modificar el estilo de título del patrón</a:t>
            </a:r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1568608" y="6448254"/>
            <a:ext cx="660400" cy="365125"/>
          </a:xfrm>
          <a:prstGeom prst="rect">
            <a:avLst/>
          </a:prstGeom>
        </p:spPr>
        <p:txBody>
          <a:bodyPr vert="horz" lIns="84406" tIns="42203" rIns="84406" bIns="42203" rtlCol="0" anchor="ctr"/>
          <a:lstStyle>
            <a:defPPr>
              <a:defRPr lang="es-PE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79FC955-D695-434A-BAD7-87678674278C}" type="slidenum">
              <a:rPr lang="es-PE" sz="1108" smtClean="0"/>
              <a:pPr/>
              <a:t>‹Nº›</a:t>
            </a:fld>
            <a:endParaRPr lang="es-PE" sz="1108" dirty="0"/>
          </a:p>
        </p:txBody>
      </p:sp>
    </p:spTree>
    <p:extLst>
      <p:ext uri="{BB962C8B-B14F-4D97-AF65-F5344CB8AC3E}">
        <p14:creationId xmlns:p14="http://schemas.microsoft.com/office/powerpoint/2010/main" val="353369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36695"/>
            <a:ext cx="85344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200" y="3609696"/>
            <a:ext cx="69088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51999" y="6356351"/>
            <a:ext cx="1928284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TextBox 7"/>
          <p:cNvSpPr txBox="1"/>
          <p:nvPr/>
        </p:nvSpPr>
        <p:spPr>
          <a:xfrm>
            <a:off x="11057091" y="5804647"/>
            <a:ext cx="36698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9671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2232211"/>
            <a:ext cx="5023104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3160060"/>
            <a:ext cx="5023104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5437" y="2232211"/>
            <a:ext cx="5023104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5437" y="3160060"/>
            <a:ext cx="5023104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2784475"/>
            <a:ext cx="10208683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16000" y="4497070"/>
            <a:ext cx="10208683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1344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81344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87552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1344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81344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986367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986367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67" y="2770095"/>
            <a:ext cx="10217152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E72978-B856-4491-B4EF-4E42BD693EDC}" type="datetimeFigureOut">
              <a:rPr lang="es-PE" smtClean="0"/>
              <a:t>28/09/2018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19484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0400" y="6356351"/>
            <a:ext cx="7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53A73-1229-4883-8527-A59D506D1AEB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b="1" dirty="0" smtClean="0"/>
              <a:t>La Reforma del Servicio Civil</a:t>
            </a:r>
            <a:endParaRPr lang="es-PE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PE" sz="2400" b="1" dirty="0" smtClean="0"/>
              <a:t>Dante Mendoza A.</a:t>
            </a:r>
            <a:endParaRPr lang="es-PE" sz="2400" b="1" dirty="0"/>
          </a:p>
        </p:txBody>
      </p:sp>
    </p:spTree>
    <p:extLst>
      <p:ext uri="{BB962C8B-B14F-4D97-AF65-F5344CB8AC3E}">
        <p14:creationId xmlns:p14="http://schemas.microsoft.com/office/powerpoint/2010/main" val="33856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20712"/>
          </a:xfrm>
        </p:spPr>
        <p:txBody>
          <a:bodyPr>
            <a:no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Características de la Reforma</a:t>
            </a:r>
            <a:endParaRPr lang="es-PE" sz="4000" b="1" dirty="0">
              <a:latin typeface="Calibri"/>
              <a:cs typeface="Calibri"/>
            </a:endParaRPr>
          </a:p>
        </p:txBody>
      </p:sp>
      <p:sp>
        <p:nvSpPr>
          <p:cNvPr id="17" name="Marcador de contenido 16"/>
          <p:cNvSpPr>
            <a:spLocks noGrp="1"/>
          </p:cNvSpPr>
          <p:nvPr>
            <p:ph idx="1"/>
          </p:nvPr>
        </p:nvSpPr>
        <p:spPr>
          <a:xfrm>
            <a:off x="5700920" y="2000136"/>
            <a:ext cx="3807619" cy="1285875"/>
          </a:xfrm>
          <a:prstGeom prst="rect">
            <a:avLst/>
          </a:prstGeom>
          <a:solidFill>
            <a:srgbClr val="FF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marL="0" indent="0" algn="ctr">
              <a:buNone/>
            </a:pPr>
            <a:r>
              <a:rPr lang="es-PE" sz="2200" dirty="0">
                <a:solidFill>
                  <a:schemeClr val="tx1"/>
                </a:solidFill>
              </a:rPr>
              <a:t>Del </a:t>
            </a:r>
            <a:r>
              <a:rPr lang="es-PE" sz="2200" b="1" dirty="0">
                <a:solidFill>
                  <a:schemeClr val="tx1"/>
                </a:solidFill>
              </a:rPr>
              <a:t>“grado de instrucción” </a:t>
            </a:r>
            <a:r>
              <a:rPr lang="es-PE" sz="2200" dirty="0">
                <a:solidFill>
                  <a:schemeClr val="tx1"/>
                </a:solidFill>
              </a:rPr>
              <a:t>del Servidor (profesional, técnico, auxiliar - en régimen D. </a:t>
            </a:r>
            <a:r>
              <a:rPr lang="es-PE" sz="2200" dirty="0" err="1">
                <a:solidFill>
                  <a:schemeClr val="tx1"/>
                </a:solidFill>
              </a:rPr>
              <a:t>Leg</a:t>
            </a:r>
            <a:r>
              <a:rPr lang="es-PE" sz="2200" dirty="0">
                <a:solidFill>
                  <a:schemeClr val="tx1"/>
                </a:solidFill>
              </a:rPr>
              <a:t>. 276)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062452" y="2714574"/>
            <a:ext cx="2879435" cy="3155563"/>
            <a:chOff x="7825383" y="39435"/>
            <a:chExt cx="3654821" cy="2624606"/>
          </a:xfrm>
        </p:grpSpPr>
        <p:sp>
          <p:nvSpPr>
            <p:cNvPr id="9" name="Rectángulo 8"/>
            <p:cNvSpPr/>
            <p:nvPr/>
          </p:nvSpPr>
          <p:spPr>
            <a:xfrm>
              <a:off x="7825383" y="331142"/>
              <a:ext cx="3556992" cy="213419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ángulo 9"/>
            <p:cNvSpPr/>
            <p:nvPr/>
          </p:nvSpPr>
          <p:spPr>
            <a:xfrm>
              <a:off x="7923212" y="39435"/>
              <a:ext cx="3556992" cy="262460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dirty="0">
                  <a:solidFill>
                    <a:schemeClr val="tx1"/>
                  </a:solidFill>
                </a:rPr>
                <a:t>4. Cambio de concepción en la carrera: </a:t>
              </a:r>
              <a:r>
                <a:rPr lang="es-PE" sz="2000" dirty="0">
                  <a:solidFill>
                    <a:schemeClr val="tx1"/>
                  </a:solidFill>
                </a:rPr>
                <a:t>enfocada en puestos y no en personas </a:t>
              </a:r>
            </a:p>
          </p:txBody>
        </p:sp>
      </p:grpSp>
      <p:sp>
        <p:nvSpPr>
          <p:cNvPr id="18" name="Rectángulo redondeado 17"/>
          <p:cNvSpPr/>
          <p:nvPr/>
        </p:nvSpPr>
        <p:spPr>
          <a:xfrm>
            <a:off x="5697815" y="3932114"/>
            <a:ext cx="3864769" cy="2732377"/>
          </a:xfrm>
          <a:prstGeom prst="roundRect">
            <a:avLst/>
          </a:prstGeom>
          <a:solidFill>
            <a:srgbClr val="FFFFA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200" dirty="0">
                <a:solidFill>
                  <a:schemeClr val="tx1"/>
                </a:solidFill>
              </a:rPr>
              <a:t>A “</a:t>
            </a:r>
            <a:r>
              <a:rPr lang="es-PE" sz="2200" b="1" dirty="0">
                <a:solidFill>
                  <a:schemeClr val="tx1"/>
                </a:solidFill>
              </a:rPr>
              <a:t>familias de puestos”</a:t>
            </a:r>
            <a:endParaRPr lang="es-PE" sz="2200" dirty="0">
              <a:solidFill>
                <a:schemeClr val="tx1"/>
              </a:solidFill>
            </a:endParaRPr>
          </a:p>
          <a:p>
            <a:pPr algn="ctr"/>
            <a:r>
              <a:rPr lang="es-PE" sz="2200" dirty="0">
                <a:solidFill>
                  <a:schemeClr val="tx1"/>
                </a:solidFill>
              </a:rPr>
              <a:t>Conjunto de Puestos con funciones y características similares (necesidades del Estado). Ej. En toda entidad hay un planificador (familia de planeamiento y gestión del gasto)</a:t>
            </a:r>
          </a:p>
        </p:txBody>
      </p:sp>
      <p:sp>
        <p:nvSpPr>
          <p:cNvPr id="19" name="Flecha abajo 18"/>
          <p:cNvSpPr/>
          <p:nvPr/>
        </p:nvSpPr>
        <p:spPr>
          <a:xfrm>
            <a:off x="7282484" y="3357378"/>
            <a:ext cx="600075" cy="433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Flecha derecha 19"/>
          <p:cNvSpPr/>
          <p:nvPr/>
        </p:nvSpPr>
        <p:spPr>
          <a:xfrm>
            <a:off x="4139078" y="3581402"/>
            <a:ext cx="829680" cy="150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603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479694" y="5550792"/>
            <a:ext cx="2214486" cy="1080000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Servidores de Actividades Complementarias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916604" y="2405387"/>
            <a:ext cx="1453118" cy="576000"/>
          </a:xfrm>
          <a:prstGeom prst="round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Funcionarios Públicos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900948" y="3142684"/>
            <a:ext cx="1453118" cy="576000"/>
          </a:xfrm>
          <a:prstGeom prst="round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Directivos Públicos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11" name="10 Trapecio"/>
          <p:cNvSpPr/>
          <p:nvPr/>
        </p:nvSpPr>
        <p:spPr>
          <a:xfrm>
            <a:off x="1501130" y="3884715"/>
            <a:ext cx="2211748" cy="1570632"/>
          </a:xfrm>
          <a:prstGeom prst="trapezoid">
            <a:avLst/>
          </a:prstGeom>
          <a:solidFill>
            <a:srgbClr val="8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Servidores de Carrera</a:t>
            </a:r>
            <a:endParaRPr lang="es-PE" sz="1600" b="1" dirty="0">
              <a:solidFill>
                <a:schemeClr val="tx1"/>
              </a:solidFill>
            </a:endParaRPr>
          </a:p>
        </p:txBody>
      </p:sp>
      <p:grpSp>
        <p:nvGrpSpPr>
          <p:cNvPr id="2" name="11 Grupo"/>
          <p:cNvGrpSpPr/>
          <p:nvPr/>
        </p:nvGrpSpPr>
        <p:grpSpPr>
          <a:xfrm rot="21200173">
            <a:off x="1179266" y="3872497"/>
            <a:ext cx="617411" cy="1580379"/>
            <a:chOff x="4986809" y="3175027"/>
            <a:chExt cx="678380" cy="1911868"/>
          </a:xfrm>
          <a:noFill/>
        </p:grpSpPr>
        <p:cxnSp>
          <p:nvCxnSpPr>
            <p:cNvPr id="13" name="12 Conector recto de flecha"/>
            <p:cNvCxnSpPr/>
            <p:nvPr/>
          </p:nvCxnSpPr>
          <p:spPr>
            <a:xfrm flipV="1">
              <a:off x="5094061" y="3175027"/>
              <a:ext cx="571128" cy="191186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 rot="399827">
              <a:off x="4986809" y="3413635"/>
              <a:ext cx="327666" cy="1356228"/>
            </a:xfrm>
            <a:prstGeom prst="rect">
              <a:avLst/>
            </a:prstGeom>
            <a:grpFill/>
            <a:ln>
              <a:noFill/>
            </a:ln>
            <a:scene3d>
              <a:camera prst="orthographicFront">
                <a:rot lat="0" lon="0" rev="978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72000" tIns="36000" rIns="72000" rtlCol="0" anchor="ctr"/>
            <a:lstStyle/>
            <a:p>
              <a:pPr algn="ctr"/>
              <a:r>
                <a:rPr lang="es-E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Carrera</a:t>
              </a:r>
              <a:endParaRPr lang="es-P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4485656" y="1362729"/>
            <a:ext cx="2046951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>
                <a:solidFill>
                  <a:srgbClr val="FFFFFF"/>
                </a:solidFill>
              </a:rPr>
              <a:t>Planeamiento y gestión del gasto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458634" y="2070941"/>
            <a:ext cx="2019929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Gestión institucional</a:t>
            </a:r>
          </a:p>
        </p:txBody>
      </p:sp>
      <p:sp>
        <p:nvSpPr>
          <p:cNvPr id="23" name="22 Abrir llave"/>
          <p:cNvSpPr/>
          <p:nvPr/>
        </p:nvSpPr>
        <p:spPr>
          <a:xfrm>
            <a:off x="3939020" y="2136340"/>
            <a:ext cx="486053" cy="4536503"/>
          </a:xfrm>
          <a:prstGeom prst="leftBrace">
            <a:avLst>
              <a:gd name="adj1" fmla="val 5018"/>
              <a:gd name="adj2" fmla="val 49606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4" name="23 CuadroTexto"/>
          <p:cNvSpPr txBox="1"/>
          <p:nvPr/>
        </p:nvSpPr>
        <p:spPr>
          <a:xfrm>
            <a:off x="4499167" y="2686365"/>
            <a:ext cx="20272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Asesoramiento y resolución de controversias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4404590" y="3527084"/>
            <a:ext cx="240496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Formulación, implementación y evaluación de políticas públicas 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364058" y="5065296"/>
            <a:ext cx="2310382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Prestación y entrega de bienes y servicios 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8529597" y="1223554"/>
            <a:ext cx="327301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>
                <a:solidFill>
                  <a:schemeClr val="bg1"/>
                </a:solidFill>
              </a:rPr>
              <a:t>Planeamiento estratégico, presupuesto público, contrataciones.</a:t>
            </a:r>
          </a:p>
        </p:txBody>
      </p:sp>
      <p:cxnSp>
        <p:nvCxnSpPr>
          <p:cNvPr id="29" name="28 Conector recto de flecha"/>
          <p:cNvCxnSpPr/>
          <p:nvPr/>
        </p:nvCxnSpPr>
        <p:spPr>
          <a:xfrm flipV="1">
            <a:off x="6468595" y="1567157"/>
            <a:ext cx="1746101" cy="27204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6436960" y="2425184"/>
            <a:ext cx="1480493" cy="6611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8160652" y="2038856"/>
            <a:ext cx="368001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Almacén, distribución y control patrimonial, gestión de recursos humanos </a:t>
            </a:r>
          </a:p>
        </p:txBody>
      </p:sp>
      <p:cxnSp>
        <p:nvCxnSpPr>
          <p:cNvPr id="39" name="38 Conector recto de flecha"/>
          <p:cNvCxnSpPr/>
          <p:nvPr/>
        </p:nvCxnSpPr>
        <p:spPr>
          <a:xfrm flipV="1">
            <a:off x="6656808" y="3147824"/>
            <a:ext cx="1112024" cy="39915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8174163" y="2879488"/>
            <a:ext cx="356089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Asesoría jurídica, comunicaciones, resolución de controversias.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8228207" y="4832749"/>
            <a:ext cx="360438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Desarrollo social, desarrollo económico, recursos naturales, medio ambiente, acondicionamiento y ordenamiento territorial.</a:t>
            </a:r>
          </a:p>
        </p:txBody>
      </p:sp>
      <p:cxnSp>
        <p:nvCxnSpPr>
          <p:cNvPr id="48" name="47 Conector recto de flecha"/>
          <p:cNvCxnSpPr/>
          <p:nvPr/>
        </p:nvCxnSpPr>
        <p:spPr>
          <a:xfrm flipV="1">
            <a:off x="6701462" y="5431009"/>
            <a:ext cx="1256524" cy="7735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8147141" y="3389629"/>
            <a:ext cx="3877659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Desarrollo económico, infraestructura, transporte y comunicaciones, investigación, desarrollo e innovación tecnológica, regulación, rectoría de los sistemas administrativos.</a:t>
            </a:r>
          </a:p>
        </p:txBody>
      </p:sp>
      <p:cxnSp>
        <p:nvCxnSpPr>
          <p:cNvPr id="60" name="59 Conector recto de flecha"/>
          <p:cNvCxnSpPr/>
          <p:nvPr/>
        </p:nvCxnSpPr>
        <p:spPr>
          <a:xfrm flipV="1">
            <a:off x="6885252" y="4052992"/>
            <a:ext cx="1018690" cy="6942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4337036" y="5818272"/>
            <a:ext cx="213506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Fiscalización, gestión tributaria y ejecución coactiva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8309273" y="5902230"/>
            <a:ext cx="344224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Fiscalización, supervisión e inspectoría, gestión tributaria, ejecución coactiva</a:t>
            </a:r>
          </a:p>
        </p:txBody>
      </p:sp>
      <p:cxnSp>
        <p:nvCxnSpPr>
          <p:cNvPr id="69" name="68 Conector recto de flecha"/>
          <p:cNvCxnSpPr/>
          <p:nvPr/>
        </p:nvCxnSpPr>
        <p:spPr>
          <a:xfrm flipV="1">
            <a:off x="6580186" y="6268627"/>
            <a:ext cx="1580466" cy="35735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0" y="0"/>
            <a:ext cx="7382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C00000"/>
                </a:solidFill>
                <a:latin typeface="Calibri"/>
                <a:cs typeface="Calibri"/>
              </a:rPr>
              <a:t>Ejemplos de Familias de puestos </a:t>
            </a:r>
            <a:r>
              <a:rPr lang="es-ES" sz="4000" b="1" dirty="0" smtClean="0">
                <a:solidFill>
                  <a:srgbClr val="C00000"/>
                </a:solidFill>
                <a:latin typeface="Calibri"/>
                <a:cs typeface="Calibri"/>
              </a:rPr>
              <a:t>servidores </a:t>
            </a:r>
            <a:r>
              <a:rPr lang="es-ES" sz="4000" b="1" dirty="0">
                <a:solidFill>
                  <a:srgbClr val="C00000"/>
                </a:solidFill>
                <a:latin typeface="Calibri"/>
                <a:cs typeface="Calibri"/>
              </a:rPr>
              <a:t>de </a:t>
            </a:r>
            <a:endParaRPr lang="es-ES" sz="4000" b="1" dirty="0" smtClean="0">
              <a:solidFill>
                <a:srgbClr val="C00000"/>
              </a:solidFill>
              <a:latin typeface="Calibri"/>
              <a:cs typeface="Calibri"/>
            </a:endParaRPr>
          </a:p>
          <a:p>
            <a:r>
              <a:rPr lang="es-ES" sz="4000" b="1" dirty="0" smtClean="0">
                <a:solidFill>
                  <a:srgbClr val="C00000"/>
                </a:solidFill>
                <a:latin typeface="Calibri"/>
                <a:cs typeface="Calibri"/>
              </a:rPr>
              <a:t>carrera</a:t>
            </a:r>
            <a:endParaRPr lang="es-ES" sz="40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972269" y="93338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Familias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8966308" y="806272"/>
            <a:ext cx="1026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290579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34" grpId="0"/>
      <p:bldP spid="40" grpId="0"/>
      <p:bldP spid="45" grpId="0"/>
      <p:bldP spid="58" grpId="0"/>
      <p:bldP spid="65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396864" y="5466689"/>
            <a:ext cx="2214486" cy="1080000"/>
          </a:xfrm>
          <a:prstGeom prst="rect">
            <a:avLst/>
          </a:prstGeom>
          <a:solidFill>
            <a:srgbClr val="8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Servidores de Actividades Complementarias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893351" y="2284632"/>
            <a:ext cx="1453118" cy="576000"/>
          </a:xfrm>
          <a:prstGeom prst="round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Funcionarios Públicos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893351" y="3000797"/>
            <a:ext cx="1453118" cy="576000"/>
          </a:xfrm>
          <a:prstGeom prst="round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Directivos Públicos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11" name="10 Trapecio"/>
          <p:cNvSpPr/>
          <p:nvPr/>
        </p:nvSpPr>
        <p:spPr>
          <a:xfrm>
            <a:off x="1452211" y="3742382"/>
            <a:ext cx="2211748" cy="1570632"/>
          </a:xfrm>
          <a:prstGeom prst="trapezoi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</a:rPr>
              <a:t>Servidores de Carrera</a:t>
            </a:r>
            <a:endParaRPr lang="es-PE" sz="1600" b="1" dirty="0">
              <a:solidFill>
                <a:schemeClr val="tx1"/>
              </a:solidFill>
            </a:endParaRPr>
          </a:p>
        </p:txBody>
      </p:sp>
      <p:grpSp>
        <p:nvGrpSpPr>
          <p:cNvPr id="2" name="11 Grupo"/>
          <p:cNvGrpSpPr/>
          <p:nvPr/>
        </p:nvGrpSpPr>
        <p:grpSpPr>
          <a:xfrm rot="21200173">
            <a:off x="1065641" y="3569849"/>
            <a:ext cx="617411" cy="1580379"/>
            <a:chOff x="4986809" y="3175027"/>
            <a:chExt cx="678380" cy="1911868"/>
          </a:xfrm>
          <a:noFill/>
        </p:grpSpPr>
        <p:cxnSp>
          <p:nvCxnSpPr>
            <p:cNvPr id="13" name="12 Conector recto de flecha"/>
            <p:cNvCxnSpPr/>
            <p:nvPr/>
          </p:nvCxnSpPr>
          <p:spPr>
            <a:xfrm flipV="1">
              <a:off x="5094061" y="3175027"/>
              <a:ext cx="571128" cy="191186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"/>
            <p:cNvSpPr/>
            <p:nvPr/>
          </p:nvSpPr>
          <p:spPr>
            <a:xfrm rot="399827">
              <a:off x="4986809" y="3413635"/>
              <a:ext cx="327666" cy="1356228"/>
            </a:xfrm>
            <a:prstGeom prst="rect">
              <a:avLst/>
            </a:prstGeom>
            <a:grpFill/>
            <a:ln>
              <a:noFill/>
            </a:ln>
            <a:scene3d>
              <a:camera prst="orthographicFront">
                <a:rot lat="0" lon="0" rev="978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72000" tIns="36000" rIns="72000" rtlCol="0" anchor="ctr"/>
            <a:lstStyle/>
            <a:p>
              <a:pPr algn="ctr"/>
              <a:r>
                <a:rPr lang="es-E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Carrera</a:t>
              </a:r>
              <a:endParaRPr lang="es-PE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5113496" y="2106371"/>
            <a:ext cx="2290538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Operadores de prestación y entrega de bienes y servicios, operadores de servicios para la gestión institucional, mantenimiento, soporte, y choferes </a:t>
            </a:r>
          </a:p>
        </p:txBody>
      </p:sp>
      <p:sp>
        <p:nvSpPr>
          <p:cNvPr id="23" name="22 Abrir llave"/>
          <p:cNvSpPr/>
          <p:nvPr/>
        </p:nvSpPr>
        <p:spPr>
          <a:xfrm>
            <a:off x="4008842" y="2084982"/>
            <a:ext cx="378042" cy="4536503"/>
          </a:xfrm>
          <a:prstGeom prst="leftBrace">
            <a:avLst>
              <a:gd name="adj1" fmla="val 5018"/>
              <a:gd name="adj2" fmla="val 86444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7" name="26 CuadroTexto"/>
          <p:cNvSpPr txBox="1"/>
          <p:nvPr/>
        </p:nvSpPr>
        <p:spPr>
          <a:xfrm>
            <a:off x="9269566" y="2313486"/>
            <a:ext cx="22553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Operadores y choferes</a:t>
            </a: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7523727" y="1899302"/>
            <a:ext cx="608243" cy="2122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276890" y="4176642"/>
            <a:ext cx="1674000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Asistencia y apoyo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9255044" y="3143505"/>
            <a:ext cx="24359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Asistencia administrativa y secretarial, conserjería, mensajería, y notificación </a:t>
            </a:r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8013651" y="2505729"/>
            <a:ext cx="748038" cy="1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5263379" y="4865244"/>
            <a:ext cx="209614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Administración interna e implementación de proyectos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5410771" y="6186751"/>
            <a:ext cx="1674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s-PE" sz="1600" b="1" dirty="0"/>
              <a:t>Asesoría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9309089" y="4765835"/>
            <a:ext cx="252591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Administración interna de programas y proyectos especiales; implementación de programas y proyectos especiales.</a:t>
            </a:r>
          </a:p>
        </p:txBody>
      </p:sp>
      <p:cxnSp>
        <p:nvCxnSpPr>
          <p:cNvPr id="52" name="51 Conector recto de flecha"/>
          <p:cNvCxnSpPr/>
          <p:nvPr/>
        </p:nvCxnSpPr>
        <p:spPr>
          <a:xfrm flipV="1">
            <a:off x="7063700" y="3634183"/>
            <a:ext cx="1799524" cy="897730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stCxn id="50" idx="3"/>
          </p:cNvCxnSpPr>
          <p:nvPr/>
        </p:nvCxnSpPr>
        <p:spPr>
          <a:xfrm flipV="1">
            <a:off x="7084771" y="6349687"/>
            <a:ext cx="1602810" cy="6341"/>
          </a:xfrm>
          <a:prstGeom prst="straightConnector1">
            <a:avLst/>
          </a:prstGeom>
          <a:ln w="127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9392687" y="6219480"/>
            <a:ext cx="18088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600" dirty="0"/>
              <a:t>Asesores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56709" y="167951"/>
            <a:ext cx="10984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rgbClr val="C00000"/>
                </a:solidFill>
                <a:latin typeface="Calibri"/>
                <a:cs typeface="Calibri"/>
              </a:rPr>
              <a:t>FAMILIAS DE PUESTOS: SERVIDORES DE ACTIVIDADES COMPLEMENTARIAS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5619540" y="153660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Familias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9913094" y="1503546"/>
            <a:ext cx="96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Roles</a:t>
            </a:r>
          </a:p>
        </p:txBody>
      </p:sp>
    </p:spTree>
    <p:extLst>
      <p:ext uri="{BB962C8B-B14F-4D97-AF65-F5344CB8AC3E}">
        <p14:creationId xmlns:p14="http://schemas.microsoft.com/office/powerpoint/2010/main" val="421633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7" grpId="0"/>
      <p:bldP spid="33" grpId="0"/>
      <p:bldP spid="37" grpId="0"/>
      <p:bldP spid="49" grpId="0"/>
      <p:bldP spid="50" grpId="0"/>
      <p:bldP spid="51" grpId="0"/>
      <p:bldP spid="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Características de la Reforma</a:t>
            </a:r>
            <a:r>
              <a:rPr lang="es-PE" sz="4000" b="1" dirty="0">
                <a:latin typeface="Calibri"/>
                <a:cs typeface="Calibri"/>
              </a:rPr>
              <a:t/>
            </a:r>
            <a:br>
              <a:rPr lang="es-PE" sz="4000" b="1" dirty="0">
                <a:latin typeface="Calibri"/>
                <a:cs typeface="Calibri"/>
              </a:rPr>
            </a:br>
            <a:endParaRPr lang="es-PE" sz="4000" dirty="0">
              <a:latin typeface="Calibri"/>
              <a:cs typeface="Calibri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5440327" y="4717210"/>
            <a:ext cx="4829176" cy="1666875"/>
          </a:xfrm>
          <a:prstGeom prst="roundRect">
            <a:avLst/>
          </a:prstGeom>
          <a:solidFill>
            <a:srgbClr val="ADF5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PE" sz="2200" b="1" u="sng" dirty="0">
                <a:solidFill>
                  <a:schemeClr val="tx1"/>
                </a:solidFill>
              </a:rPr>
              <a:t>Formación profesional (FP)</a:t>
            </a:r>
          </a:p>
          <a:p>
            <a:pPr marL="0" indent="0" algn="ctr">
              <a:buNone/>
            </a:pPr>
            <a:r>
              <a:rPr lang="es-PE" sz="2200" b="1" dirty="0">
                <a:solidFill>
                  <a:schemeClr val="tx1"/>
                </a:solidFill>
              </a:rPr>
              <a:t>(posgrado: maestrías y doctorados) </a:t>
            </a:r>
          </a:p>
          <a:p>
            <a:pPr marL="0" indent="0" algn="ctr">
              <a:buNone/>
            </a:pPr>
            <a:r>
              <a:rPr lang="es-PE" sz="2000" b="1" dirty="0">
                <a:solidFill>
                  <a:schemeClr val="tx1"/>
                </a:solidFill>
              </a:rPr>
              <a:t>¿Quiénes tienen acceso?: </a:t>
            </a:r>
            <a:r>
              <a:rPr lang="es-PE" sz="2000" dirty="0">
                <a:solidFill>
                  <a:schemeClr val="tx1"/>
                </a:solidFill>
              </a:rPr>
              <a:t>SERVIDORES DE CARRERA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932313" y="1673780"/>
            <a:ext cx="2878931" cy="4825117"/>
            <a:chOff x="-251416" y="522734"/>
            <a:chExt cx="2908719" cy="2108630"/>
          </a:xfrm>
        </p:grpSpPr>
        <p:sp>
          <p:nvSpPr>
            <p:cNvPr id="5" name="Rectángulo 4"/>
            <p:cNvSpPr/>
            <p:nvPr/>
          </p:nvSpPr>
          <p:spPr>
            <a:xfrm>
              <a:off x="-251416" y="522734"/>
              <a:ext cx="2908719" cy="210863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-251416" y="741325"/>
              <a:ext cx="2908719" cy="1710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PE" sz="2000" b="1" dirty="0">
                <a:solidFill>
                  <a:schemeClr val="tx1"/>
                </a:solidFill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5. Capacitación: para mejorar el desempeño del servidor y así mejorar el servicio al ciudadano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u="sng" dirty="0">
                  <a:solidFill>
                    <a:schemeClr val="tx1"/>
                  </a:solidFill>
                </a:rPr>
                <a:t>2 modalidades: FL y FP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u="sng" dirty="0">
                  <a:solidFill>
                    <a:schemeClr val="tx1"/>
                  </a:solidFill>
                </a:rPr>
                <a:t>Características:</a:t>
              </a:r>
            </a:p>
            <a:p>
              <a:pPr marL="342900" indent="-34290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PE" sz="2000" dirty="0">
                  <a:solidFill>
                    <a:schemeClr val="tx1"/>
                  </a:solidFill>
                </a:rPr>
                <a:t>Alineada a los objetivos de la entidad</a:t>
              </a:r>
            </a:p>
            <a:p>
              <a:pPr marL="342900" indent="-34290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PE" sz="2000" dirty="0">
                  <a:solidFill>
                    <a:schemeClr val="tx1"/>
                  </a:solidFill>
                </a:rPr>
                <a:t>Alineada a las necesidades del puesto</a:t>
              </a:r>
            </a:p>
            <a:p>
              <a:pPr marL="342900" indent="-34290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PE" sz="2000" dirty="0">
                  <a:solidFill>
                    <a:schemeClr val="tx1"/>
                  </a:solidFill>
                </a:rPr>
                <a:t>Equidad: en función al grupo</a:t>
              </a:r>
            </a:p>
            <a:p>
              <a:pPr marL="342900" indent="-34290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PE" sz="2000" dirty="0">
                  <a:solidFill>
                    <a:schemeClr val="tx1"/>
                  </a:solidFill>
                </a:rPr>
                <a:t>Transparencia</a:t>
              </a:r>
              <a:endParaRPr lang="es-PE" sz="2000" u="sng" dirty="0">
                <a:solidFill>
                  <a:schemeClr val="tx1"/>
                </a:solidFill>
              </a:endParaRPr>
            </a:p>
            <a:p>
              <a:pPr marL="34290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es-PE" sz="20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7" name="Rectángulo redondeado 6"/>
          <p:cNvSpPr/>
          <p:nvPr/>
        </p:nvSpPr>
        <p:spPr>
          <a:xfrm>
            <a:off x="5418896" y="1457617"/>
            <a:ext cx="4922044" cy="2946633"/>
          </a:xfrm>
          <a:prstGeom prst="roundRect">
            <a:avLst/>
          </a:prstGeom>
          <a:solidFill>
            <a:srgbClr val="FFFF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200" b="1" u="sng" dirty="0">
                <a:solidFill>
                  <a:schemeClr val="tx1"/>
                </a:solidFill>
              </a:rPr>
              <a:t>Formación laboral (FL)</a:t>
            </a:r>
          </a:p>
          <a:p>
            <a:pPr algn="ctr"/>
            <a:r>
              <a:rPr lang="es-PE" sz="2200" b="1" dirty="0">
                <a:solidFill>
                  <a:schemeClr val="tx1"/>
                </a:solidFill>
              </a:rPr>
              <a:t>(cierre de brechas: actualización, nuevas normas, nuevas tecnologías, </a:t>
            </a:r>
            <a:r>
              <a:rPr lang="es-PE" sz="2200" b="1" dirty="0" err="1">
                <a:solidFill>
                  <a:schemeClr val="tx1"/>
                </a:solidFill>
              </a:rPr>
              <a:t>etc</a:t>
            </a:r>
            <a:r>
              <a:rPr lang="es-PE" sz="2200" b="1" dirty="0">
                <a:solidFill>
                  <a:schemeClr val="tx1"/>
                </a:solidFill>
              </a:rPr>
              <a:t>): </a:t>
            </a:r>
          </a:p>
          <a:p>
            <a:pPr algn="ctr"/>
            <a:endParaRPr lang="es-PE" dirty="0">
              <a:solidFill>
                <a:schemeClr val="tx1"/>
              </a:solidFill>
            </a:endParaRPr>
          </a:p>
          <a:p>
            <a:pPr algn="ctr"/>
            <a:r>
              <a:rPr lang="es-PE" sz="2000" b="1" dirty="0">
                <a:solidFill>
                  <a:schemeClr val="tx1"/>
                </a:solidFill>
              </a:rPr>
              <a:t>¿Quiénes tienen acceso? </a:t>
            </a:r>
            <a:r>
              <a:rPr lang="es-PE" sz="2000" dirty="0">
                <a:solidFill>
                  <a:schemeClr val="tx1"/>
                </a:solidFill>
              </a:rPr>
              <a:t>TODOS LOS GRUPOS: funcionarios y confianza (con límites económicos), directivos, carrera y actividades complementarias.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355565" y="3683746"/>
            <a:ext cx="578644" cy="1295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315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3512" y="25205"/>
            <a:ext cx="8964488" cy="685801"/>
          </a:xfrm>
        </p:spPr>
        <p:txBody>
          <a:bodyPr>
            <a:normAutofit fontScale="90000"/>
          </a:bodyPr>
          <a:lstStyle/>
          <a:p>
            <a:r>
              <a:rPr lang="es-PE" sz="3200" b="1" dirty="0">
                <a:solidFill>
                  <a:srgbClr val="C00000"/>
                </a:solidFill>
                <a:latin typeface="+mn-lt"/>
              </a:rPr>
              <a:t>Características de la Reforma: Evaluación de desempeño</a:t>
            </a:r>
            <a:endParaRPr lang="es-ES" sz="4800" dirty="0"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15880" y="980728"/>
            <a:ext cx="5472608" cy="5855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s-ES" b="1" dirty="0">
                <a:latin typeface="Calibri" pitchFamily="34" charset="0"/>
              </a:rPr>
              <a:t>¿Qué se evaluará?: </a:t>
            </a:r>
          </a:p>
          <a:p>
            <a:pPr>
              <a:buClr>
                <a:srgbClr val="C00000"/>
              </a:buClr>
            </a:pPr>
            <a:r>
              <a:rPr lang="es-ES" dirty="0">
                <a:latin typeface="Calibri" pitchFamily="34" charset="0"/>
              </a:rPr>
              <a:t>Cumplimiento de metas (gestión por resultados)</a:t>
            </a:r>
          </a:p>
          <a:p>
            <a:pPr>
              <a:buClr>
                <a:srgbClr val="C00000"/>
              </a:buClr>
            </a:pPr>
            <a:endParaRPr lang="es-ES" sz="11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b="1" dirty="0">
                <a:latin typeface="Calibri" pitchFamily="34" charset="0"/>
              </a:rPr>
              <a:t>¿Cuándo se evaluará?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>
                <a:latin typeface="Calibri" pitchFamily="34" charset="0"/>
              </a:rPr>
              <a:t>Ciclo anual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>
                <a:latin typeface="Calibri" pitchFamily="34" charset="0"/>
              </a:rPr>
              <a:t>Implementación gradual (por grupos de entidades, por grupos de servidores, según lo determine SERVIR) </a:t>
            </a:r>
          </a:p>
          <a:p>
            <a:endParaRPr lang="es-ES" sz="105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b="1" dirty="0">
                <a:latin typeface="Calibri" pitchFamily="34" charset="0"/>
              </a:rPr>
              <a:t>¿Cómo se evaluará?: </a:t>
            </a:r>
            <a:r>
              <a:rPr lang="es-ES" dirty="0">
                <a:latin typeface="Calibri" pitchFamily="34" charset="0"/>
              </a:rPr>
              <a:t>Metodologías diferenciadas según:   </a:t>
            </a:r>
          </a:p>
          <a:p>
            <a:pPr lvl="1">
              <a:buFont typeface="Arial" pitchFamily="34" charset="0"/>
              <a:buChar char="•"/>
            </a:pPr>
            <a:r>
              <a:rPr lang="es-ES" dirty="0">
                <a:latin typeface="Calibri" pitchFamily="34" charset="0"/>
              </a:rPr>
              <a:t>Tipo de entidad (por ej. Con menos de 20 servidores)   </a:t>
            </a:r>
          </a:p>
          <a:p>
            <a:pPr lvl="1">
              <a:buFont typeface="Arial" pitchFamily="34" charset="0"/>
              <a:buChar char="•"/>
            </a:pPr>
            <a:r>
              <a:rPr lang="es-ES" dirty="0">
                <a:latin typeface="Calibri" pitchFamily="34" charset="0"/>
              </a:rPr>
              <a:t>Tipo de función del servidor.</a:t>
            </a:r>
          </a:p>
          <a:p>
            <a:endParaRPr lang="es-ES" sz="11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b="1" dirty="0">
                <a:latin typeface="Calibri" pitchFamily="34" charset="0"/>
              </a:rPr>
              <a:t>¿Quiénes son los actores de la gestión del rendimiento?</a:t>
            </a:r>
          </a:p>
          <a:p>
            <a:pPr lvl="1">
              <a:buFontTx/>
              <a:buChar char="-"/>
            </a:pPr>
            <a:r>
              <a:rPr lang="es-ES" dirty="0">
                <a:latin typeface="Calibri" pitchFamily="34" charset="0"/>
              </a:rPr>
              <a:t>SERVIR: Supervisa</a:t>
            </a:r>
          </a:p>
          <a:p>
            <a:pPr lvl="1">
              <a:buFontTx/>
              <a:buChar char="-"/>
            </a:pPr>
            <a:r>
              <a:rPr lang="es-ES" dirty="0">
                <a:latin typeface="Calibri" pitchFamily="34" charset="0"/>
              </a:rPr>
              <a:t>ORH: Conduce</a:t>
            </a:r>
          </a:p>
          <a:p>
            <a:pPr lvl="1">
              <a:buFontTx/>
              <a:buChar char="-"/>
            </a:pPr>
            <a:r>
              <a:rPr lang="es-ES" dirty="0">
                <a:latin typeface="Calibri" pitchFamily="34" charset="0"/>
              </a:rPr>
              <a:t>Jefe inmediato: evalúa</a:t>
            </a:r>
          </a:p>
          <a:p>
            <a:pPr lvl="1">
              <a:buFontTx/>
              <a:buChar char="-"/>
            </a:pPr>
            <a:r>
              <a:rPr lang="es-ES" dirty="0">
                <a:latin typeface="Calibri" pitchFamily="34" charset="0"/>
              </a:rPr>
              <a:t>El Comité Institucional de Evaluación: confirma calificación</a:t>
            </a:r>
          </a:p>
          <a:p>
            <a:pPr lvl="1">
              <a:buFontTx/>
              <a:buChar char="-"/>
            </a:pPr>
            <a:r>
              <a:rPr lang="es-ES" dirty="0">
                <a:latin typeface="Calibri" pitchFamily="34" charset="0"/>
              </a:rPr>
              <a:t>Servidor civil: evaluado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59374" y="2747048"/>
            <a:ext cx="2654761" cy="29310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378308" y="2132069"/>
            <a:ext cx="2823067" cy="378274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E" b="1" dirty="0">
              <a:solidFill>
                <a:schemeClr val="tx1"/>
              </a:solidFill>
              <a:latin typeface="+mj-lt"/>
            </a:endParaRPr>
          </a:p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2400" b="1" dirty="0">
                <a:solidFill>
                  <a:schemeClr val="tx1"/>
                </a:solidFill>
              </a:rPr>
              <a:t>6. La Gestión del Rendimiento</a:t>
            </a:r>
            <a:endParaRPr lang="es-PE" sz="2400" dirty="0">
              <a:solidFill>
                <a:schemeClr val="tx1"/>
              </a:solidFill>
            </a:endParaRPr>
          </a:p>
          <a:p>
            <a:pPr marL="342900" indent="-34290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endParaRPr lang="es-PE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3721014" y="3520559"/>
            <a:ext cx="471488" cy="1390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225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9369" y="1594178"/>
            <a:ext cx="5285392" cy="2510290"/>
          </a:xfrm>
        </p:spPr>
        <p:txBody>
          <a:bodyPr>
            <a:noAutofit/>
          </a:bodyPr>
          <a:lstStyle/>
          <a:p>
            <a:r>
              <a:rPr lang="es-PE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3. EL TRÁNSITO A LA NUEVA LEY DEL SERVICIO CIVIL</a:t>
            </a:r>
            <a:endParaRPr lang="es-PE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35234" y="4060117"/>
            <a:ext cx="4847167" cy="1301855"/>
          </a:xfrm>
        </p:spPr>
        <p:txBody>
          <a:bodyPr>
            <a:normAutofit/>
          </a:bodyPr>
          <a:lstStyle/>
          <a:p>
            <a:r>
              <a:rPr lang="es-PE" sz="2400" b="1" dirty="0" smtClean="0">
                <a:solidFill>
                  <a:schemeClr val="accent6">
                    <a:lumMod val="50000"/>
                  </a:schemeClr>
                </a:solidFill>
              </a:rPr>
              <a:t>ETAPAS</a:t>
            </a:r>
            <a:endParaRPr lang="es-PE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" b="25"/>
          <a:stretch>
            <a:fillRect/>
          </a:stretch>
        </p:blipFill>
        <p:spPr>
          <a:xfrm>
            <a:off x="149225" y="1804988"/>
            <a:ext cx="6226175" cy="3111500"/>
          </a:xfrm>
        </p:spPr>
      </p:pic>
    </p:spTree>
    <p:extLst>
      <p:ext uri="{BB962C8B-B14F-4D97-AF65-F5344CB8AC3E}">
        <p14:creationId xmlns:p14="http://schemas.microsoft.com/office/powerpoint/2010/main" val="39915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 flipV="1">
            <a:off x="1411097" y="2904644"/>
            <a:ext cx="7559" cy="89589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18842" y="1796209"/>
            <a:ext cx="1769942" cy="8574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6000"/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bg1">
                  <a:shade val="50000"/>
                </a:schemeClr>
              </a:buClr>
              <a:buSzPct val="76000"/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70000"/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rgbClr val="9FB8CD">
                  <a:shade val="75000"/>
                </a:srgb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rgbClr val="727CA3">
                  <a:shade val="75000"/>
                </a:srgb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prstClr val="white">
                  <a:shade val="50000"/>
                </a:prst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rgbClr val="9FB8CD"/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25000"/>
              <a:buNone/>
              <a:defRPr/>
            </a:pPr>
            <a:r>
              <a:rPr lang="es-AR" sz="1800" b="1" dirty="0">
                <a:solidFill>
                  <a:srgbClr val="0079C1"/>
                </a:solidFill>
                <a:cs typeface="Calibri" pitchFamily="34" charset="0"/>
              </a:rPr>
              <a:t>Publicación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25000"/>
              <a:buNone/>
              <a:defRPr/>
            </a:pPr>
            <a:r>
              <a:rPr lang="es-AR" sz="1800" b="1" dirty="0">
                <a:cs typeface="Calibri" pitchFamily="34" charset="0"/>
              </a:rPr>
              <a:t>04/Jul/2013</a:t>
            </a:r>
            <a:r>
              <a:rPr lang="es-AR" sz="2400" b="1" dirty="0">
                <a:solidFill>
                  <a:srgbClr val="0079C1"/>
                </a:solidFill>
                <a:cs typeface="Calibri" pitchFamily="34" charset="0"/>
              </a:rPr>
              <a:t> </a:t>
            </a:r>
            <a:r>
              <a:rPr lang="es-AR" sz="2400" b="1" dirty="0">
                <a:solidFill>
                  <a:srgbClr val="0079C1"/>
                </a:solidFill>
                <a:latin typeface="+mj-lt"/>
                <a:cs typeface="Calibri" pitchFamily="34" charset="0"/>
              </a:rPr>
              <a:t>		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25000"/>
              <a:buNone/>
              <a:defRPr/>
            </a:pPr>
            <a:r>
              <a:rPr lang="es-AR" sz="2400" b="1" dirty="0">
                <a:solidFill>
                  <a:srgbClr val="0079C1"/>
                </a:solidFill>
                <a:latin typeface="+mj-lt"/>
                <a:cs typeface="Calibri" pitchFamily="34" charset="0"/>
              </a:rPr>
              <a:t>					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653729" y="3876908"/>
            <a:ext cx="1602425" cy="43338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6000"/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bg1">
                  <a:shade val="50000"/>
                </a:schemeClr>
              </a:buClr>
              <a:buSzPct val="76000"/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70000"/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rgbClr val="9FB8CD">
                  <a:shade val="75000"/>
                </a:srgb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rgbClr val="727CA3">
                  <a:shade val="75000"/>
                </a:srgb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prstClr val="white">
                  <a:shade val="50000"/>
                </a:prstClr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rgbClr val="9FB8CD"/>
              </a:buClr>
              <a:buSzPct val="75000"/>
              <a:buFont typeface="Arial" pitchFamily="34" charset="0"/>
              <a:buChar char="•"/>
              <a:defRPr kumimoji="0"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None/>
              <a:defRPr/>
            </a:pPr>
            <a:r>
              <a:rPr lang="es-AR" sz="7200" b="1" dirty="0">
                <a:cs typeface="Calibri" pitchFamily="34" charset="0"/>
              </a:rPr>
              <a:t>05/Jul/2013</a:t>
            </a:r>
            <a:r>
              <a:rPr lang="es-AR" sz="1800" b="1" dirty="0">
                <a:latin typeface="+mj-lt"/>
                <a:cs typeface="Calibri" pitchFamily="34" charset="0"/>
              </a:rPr>
              <a:t>					</a:t>
            </a:r>
          </a:p>
        </p:txBody>
      </p:sp>
      <p:cxnSp>
        <p:nvCxnSpPr>
          <p:cNvPr id="19" name="18 Conector recto"/>
          <p:cNvCxnSpPr/>
          <p:nvPr/>
        </p:nvCxnSpPr>
        <p:spPr>
          <a:xfrm flipV="1">
            <a:off x="5866125" y="2994026"/>
            <a:ext cx="0" cy="5730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445864" y="3458553"/>
            <a:ext cx="11119563" cy="1351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2161115" y="3243650"/>
            <a:ext cx="0" cy="5730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8715161" y="2595248"/>
            <a:ext cx="918028" cy="3175"/>
          </a:xfrm>
          <a:prstGeom prst="straightConnector1">
            <a:avLst/>
          </a:prstGeom>
          <a:ln w="381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7198" idx="0"/>
          </p:cNvCxnSpPr>
          <p:nvPr/>
        </p:nvCxnSpPr>
        <p:spPr>
          <a:xfrm flipV="1">
            <a:off x="4057674" y="3890873"/>
            <a:ext cx="36163" cy="181189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39 CuadroTexto"/>
          <p:cNvSpPr txBox="1">
            <a:spLocks noChangeArrowheads="1"/>
          </p:cNvSpPr>
          <p:nvPr/>
        </p:nvSpPr>
        <p:spPr bwMode="auto">
          <a:xfrm>
            <a:off x="7663175" y="1580288"/>
            <a:ext cx="1835944" cy="5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2000" b="1" dirty="0">
                <a:solidFill>
                  <a:srgbClr val="FFFFFF"/>
                </a:solidFill>
                <a:latin typeface="+mn-lt"/>
              </a:rPr>
              <a:t>Inicio del pase de entidades</a:t>
            </a:r>
          </a:p>
        </p:txBody>
      </p:sp>
      <p:grpSp>
        <p:nvGrpSpPr>
          <p:cNvPr id="2" name="27 Grupo"/>
          <p:cNvGrpSpPr>
            <a:grpSpLocks/>
          </p:cNvGrpSpPr>
          <p:nvPr/>
        </p:nvGrpSpPr>
        <p:grpSpPr bwMode="auto">
          <a:xfrm>
            <a:off x="1073460" y="3776211"/>
            <a:ext cx="431800" cy="531070"/>
            <a:chOff x="1241469" y="5562569"/>
            <a:chExt cx="576064" cy="531341"/>
          </a:xfrm>
        </p:grpSpPr>
        <p:sp>
          <p:nvSpPr>
            <p:cNvPr id="7202" name="20 CuadroTexto"/>
            <p:cNvSpPr txBox="1">
              <a:spLocks noChangeArrowheads="1"/>
            </p:cNvSpPr>
            <p:nvPr/>
          </p:nvSpPr>
          <p:spPr bwMode="auto">
            <a:xfrm>
              <a:off x="1241469" y="5570690"/>
              <a:ext cx="5760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1</a:t>
              </a:r>
            </a:p>
          </p:txBody>
        </p:sp>
        <p:sp>
          <p:nvSpPr>
            <p:cNvPr id="27" name="26 Octágono"/>
            <p:cNvSpPr/>
            <p:nvPr/>
          </p:nvSpPr>
          <p:spPr>
            <a:xfrm>
              <a:off x="1295748" y="5562569"/>
              <a:ext cx="503527" cy="503496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grpSp>
        <p:nvGrpSpPr>
          <p:cNvPr id="3" name="28 Grupo"/>
          <p:cNvGrpSpPr>
            <a:grpSpLocks/>
          </p:cNvGrpSpPr>
          <p:nvPr/>
        </p:nvGrpSpPr>
        <p:grpSpPr bwMode="auto">
          <a:xfrm>
            <a:off x="5660231" y="2366169"/>
            <a:ext cx="485775" cy="534988"/>
            <a:chOff x="2267744" y="5271591"/>
            <a:chExt cx="648072" cy="533673"/>
          </a:xfrm>
        </p:grpSpPr>
        <p:sp>
          <p:nvSpPr>
            <p:cNvPr id="7200" name="30 CuadroTexto"/>
            <p:cNvSpPr txBox="1">
              <a:spLocks noChangeArrowheads="1"/>
            </p:cNvSpPr>
            <p:nvPr/>
          </p:nvSpPr>
          <p:spPr bwMode="auto">
            <a:xfrm>
              <a:off x="2339752" y="5271591"/>
              <a:ext cx="5760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4</a:t>
              </a:r>
            </a:p>
          </p:txBody>
        </p:sp>
        <p:sp>
          <p:nvSpPr>
            <p:cNvPr id="32" name="31 Octágono"/>
            <p:cNvSpPr/>
            <p:nvPr/>
          </p:nvSpPr>
          <p:spPr>
            <a:xfrm>
              <a:off x="2267744" y="5301680"/>
              <a:ext cx="503526" cy="503584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grpSp>
        <p:nvGrpSpPr>
          <p:cNvPr id="4" name="32 Grupo"/>
          <p:cNvGrpSpPr>
            <a:grpSpLocks/>
          </p:cNvGrpSpPr>
          <p:nvPr/>
        </p:nvGrpSpPr>
        <p:grpSpPr bwMode="auto">
          <a:xfrm>
            <a:off x="3841774" y="5702769"/>
            <a:ext cx="458563" cy="526387"/>
            <a:chOff x="1780977" y="5413627"/>
            <a:chExt cx="611768" cy="544597"/>
          </a:xfrm>
        </p:grpSpPr>
        <p:sp>
          <p:nvSpPr>
            <p:cNvPr id="7198" name="33 CuadroTexto"/>
            <p:cNvSpPr txBox="1">
              <a:spLocks noChangeArrowheads="1"/>
            </p:cNvSpPr>
            <p:nvPr/>
          </p:nvSpPr>
          <p:spPr bwMode="auto">
            <a:xfrm>
              <a:off x="1780977" y="5413627"/>
              <a:ext cx="576064" cy="541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3</a:t>
              </a:r>
            </a:p>
          </p:txBody>
        </p:sp>
        <p:sp>
          <p:nvSpPr>
            <p:cNvPr id="35" name="34 Octágono"/>
            <p:cNvSpPr/>
            <p:nvPr/>
          </p:nvSpPr>
          <p:spPr>
            <a:xfrm>
              <a:off x="1889219" y="5455429"/>
              <a:ext cx="503526" cy="502795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grpSp>
        <p:nvGrpSpPr>
          <p:cNvPr id="6" name="28 Grupo"/>
          <p:cNvGrpSpPr>
            <a:grpSpLocks/>
          </p:cNvGrpSpPr>
          <p:nvPr/>
        </p:nvGrpSpPr>
        <p:grpSpPr bwMode="auto">
          <a:xfrm>
            <a:off x="8294881" y="2298943"/>
            <a:ext cx="485777" cy="534988"/>
            <a:chOff x="2267744" y="5271590"/>
            <a:chExt cx="648074" cy="533674"/>
          </a:xfrm>
        </p:grpSpPr>
        <p:sp>
          <p:nvSpPr>
            <p:cNvPr id="7196" name="28 CuadroTexto"/>
            <p:cNvSpPr txBox="1">
              <a:spLocks noChangeArrowheads="1"/>
            </p:cNvSpPr>
            <p:nvPr/>
          </p:nvSpPr>
          <p:spPr bwMode="auto">
            <a:xfrm>
              <a:off x="2339754" y="5271590"/>
              <a:ext cx="5760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5</a:t>
              </a:r>
            </a:p>
          </p:txBody>
        </p:sp>
        <p:sp>
          <p:nvSpPr>
            <p:cNvPr id="33" name="32 Octágono"/>
            <p:cNvSpPr/>
            <p:nvPr/>
          </p:nvSpPr>
          <p:spPr>
            <a:xfrm>
              <a:off x="2267744" y="5301679"/>
              <a:ext cx="503527" cy="503585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sp>
        <p:nvSpPr>
          <p:cNvPr id="7186" name="36 Rectángulo"/>
          <p:cNvSpPr>
            <a:spLocks noChangeArrowheads="1"/>
          </p:cNvSpPr>
          <p:nvPr/>
        </p:nvSpPr>
        <p:spPr bwMode="auto">
          <a:xfrm>
            <a:off x="9865050" y="4116371"/>
            <a:ext cx="1346597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1800" b="1" dirty="0">
                <a:solidFill>
                  <a:srgbClr val="0079C1"/>
                </a:solidFill>
                <a:latin typeface="+mn-lt"/>
              </a:rPr>
              <a:t>Servidores entran a nuevo régimen</a:t>
            </a:r>
            <a:endParaRPr lang="es-PE" altLang="es-PE" sz="1800" b="1" dirty="0">
              <a:latin typeface="+mn-lt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+mn-lt"/>
              </a:rPr>
              <a:t>(concursos públicos)</a:t>
            </a:r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10471052" y="3716030"/>
            <a:ext cx="756047" cy="0"/>
          </a:xfrm>
          <a:prstGeom prst="straightConnector1">
            <a:avLst/>
          </a:prstGeom>
          <a:ln w="38100">
            <a:solidFill>
              <a:srgbClr val="0079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837598" y="4415144"/>
            <a:ext cx="2459235" cy="21236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5000"/>
              <a:defRPr/>
            </a:pPr>
            <a:r>
              <a:rPr lang="es-AR" sz="1700" b="1" dirty="0">
                <a:cs typeface="Calibri" pitchFamily="34" charset="0"/>
              </a:rPr>
              <a:t>Aplicación  a servidores 276 y 728: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5000"/>
              <a:buFont typeface="Arial" pitchFamily="34" charset="0"/>
              <a:buChar char="•"/>
              <a:defRPr/>
            </a:pPr>
            <a:r>
              <a:rPr lang="es-PE" sz="1600" dirty="0"/>
              <a:t>Principios, Organización, Derechos Colectivos.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5000"/>
              <a:buFont typeface="Arial" pitchFamily="34" charset="0"/>
              <a:buChar char="•"/>
              <a:defRPr/>
            </a:pPr>
            <a:r>
              <a:rPr lang="es-PE" sz="1600" dirty="0"/>
              <a:t>CTS, descuento por planillas, etc.</a:t>
            </a:r>
          </a:p>
          <a:p>
            <a:pPr>
              <a:defRPr/>
            </a:pPr>
            <a:endParaRPr lang="es-PE" dirty="0"/>
          </a:p>
        </p:txBody>
      </p:sp>
      <p:sp>
        <p:nvSpPr>
          <p:cNvPr id="41" name="40 CuadroTexto"/>
          <p:cNvSpPr txBox="1"/>
          <p:nvPr/>
        </p:nvSpPr>
        <p:spPr>
          <a:xfrm>
            <a:off x="4823432" y="3662456"/>
            <a:ext cx="2350916" cy="3327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25000"/>
              <a:defRPr/>
            </a:pPr>
            <a:r>
              <a:rPr lang="es-PE" sz="1600" b="1" dirty="0">
                <a:solidFill>
                  <a:srgbClr val="0079C1"/>
                </a:solidFill>
              </a:rPr>
              <a:t>Publicación de los 3 reglamentos – VIGENCIA DE LA LSC</a:t>
            </a:r>
          </a:p>
          <a:p>
            <a:pPr lvl="0"/>
            <a:r>
              <a:rPr lang="es-PE" sz="1600" b="1" dirty="0"/>
              <a:t>Reglamento General (D.S. </a:t>
            </a:r>
            <a:r>
              <a:rPr lang="es-PE" sz="1600" dirty="0"/>
              <a:t>040-2014-PCM);</a:t>
            </a:r>
          </a:p>
          <a:p>
            <a:r>
              <a:rPr lang="es-PE" sz="1600" b="1" dirty="0"/>
              <a:t>Reglamento del Régimen Especial para Gobiernos Locales</a:t>
            </a:r>
            <a:r>
              <a:rPr lang="es-PE" sz="1600" dirty="0"/>
              <a:t> (D.S.  041-2014-PCM) y</a:t>
            </a:r>
            <a:r>
              <a:rPr lang="es-PE" sz="1600" b="1" dirty="0"/>
              <a:t> Reglamento de Compensaciones</a:t>
            </a:r>
            <a:r>
              <a:rPr lang="es-PE" sz="1600" dirty="0"/>
              <a:t>, (D.S. 138-2014-EF).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25000"/>
              <a:defRPr/>
            </a:pPr>
            <a:endParaRPr lang="es-PE" b="1" dirty="0">
              <a:solidFill>
                <a:srgbClr val="0079C1"/>
              </a:solidFill>
              <a:latin typeface="+mj-lt"/>
            </a:endParaRPr>
          </a:p>
        </p:txBody>
      </p:sp>
      <p:grpSp>
        <p:nvGrpSpPr>
          <p:cNvPr id="7" name="28 Grupo"/>
          <p:cNvGrpSpPr>
            <a:grpSpLocks/>
          </p:cNvGrpSpPr>
          <p:nvPr/>
        </p:nvGrpSpPr>
        <p:grpSpPr bwMode="auto">
          <a:xfrm>
            <a:off x="1937459" y="2702293"/>
            <a:ext cx="489382" cy="524509"/>
            <a:chOff x="-1680" y="5309921"/>
            <a:chExt cx="652884" cy="523220"/>
          </a:xfrm>
        </p:grpSpPr>
        <p:sp>
          <p:nvSpPr>
            <p:cNvPr id="7194" name="30 CuadroTexto"/>
            <p:cNvSpPr txBox="1">
              <a:spLocks noChangeArrowheads="1"/>
            </p:cNvSpPr>
            <p:nvPr/>
          </p:nvSpPr>
          <p:spPr bwMode="auto">
            <a:xfrm>
              <a:off x="75140" y="5309921"/>
              <a:ext cx="5760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2</a:t>
              </a:r>
            </a:p>
          </p:txBody>
        </p:sp>
        <p:sp>
          <p:nvSpPr>
            <p:cNvPr id="42" name="41 Octágono"/>
            <p:cNvSpPr/>
            <p:nvPr/>
          </p:nvSpPr>
          <p:spPr>
            <a:xfrm>
              <a:off x="-1680" y="5329556"/>
              <a:ext cx="503527" cy="503585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sp>
        <p:nvSpPr>
          <p:cNvPr id="7191" name="10 CuadroTexto"/>
          <p:cNvSpPr txBox="1">
            <a:spLocks noChangeArrowheads="1"/>
          </p:cNvSpPr>
          <p:nvPr/>
        </p:nvSpPr>
        <p:spPr bwMode="auto">
          <a:xfrm>
            <a:off x="3329735" y="1449244"/>
            <a:ext cx="1840398" cy="2317557"/>
          </a:xfrm>
          <a:prstGeom prst="rect">
            <a:avLst/>
          </a:prstGeom>
          <a:ln/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1800" b="1" dirty="0">
                <a:solidFill>
                  <a:srgbClr val="FFFFFF"/>
                </a:solidFill>
                <a:latin typeface="+mn-lt"/>
              </a:rPr>
              <a:t>Inicio de preparación para el tránsito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+mn-lt"/>
              </a:rPr>
              <a:t>27/09/2013–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s-PE" altLang="es-PE" sz="1800" b="1" dirty="0">
              <a:latin typeface="+mn-lt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+mn-lt"/>
              </a:rPr>
              <a:t>Lineamientos de tránsito de entidades al nuevo servicio civil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815589" y="3799829"/>
            <a:ext cx="16691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Vigencia del Procedimiento Disciplinario a partir del 14/09/2014</a:t>
            </a:r>
          </a:p>
        </p:txBody>
      </p:sp>
      <p:sp>
        <p:nvSpPr>
          <p:cNvPr id="10" name="Flecha derecha 9"/>
          <p:cNvSpPr/>
          <p:nvPr/>
        </p:nvSpPr>
        <p:spPr>
          <a:xfrm flipH="1">
            <a:off x="7163201" y="4952552"/>
            <a:ext cx="402965" cy="355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44" name="28 Grupo"/>
          <p:cNvGrpSpPr>
            <a:grpSpLocks/>
          </p:cNvGrpSpPr>
          <p:nvPr/>
        </p:nvGrpSpPr>
        <p:grpSpPr bwMode="auto">
          <a:xfrm>
            <a:off x="9728499" y="3568208"/>
            <a:ext cx="431800" cy="534987"/>
            <a:chOff x="3259028" y="5392882"/>
            <a:chExt cx="576064" cy="533673"/>
          </a:xfrm>
        </p:grpSpPr>
        <p:sp>
          <p:nvSpPr>
            <p:cNvPr id="45" name="28 CuadroTexto"/>
            <p:cNvSpPr txBox="1">
              <a:spLocks noChangeArrowheads="1"/>
            </p:cNvSpPr>
            <p:nvPr/>
          </p:nvSpPr>
          <p:spPr bwMode="auto">
            <a:xfrm>
              <a:off x="3259028" y="5392882"/>
              <a:ext cx="57606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PE" altLang="es-PE" sz="2800" dirty="0">
                  <a:solidFill>
                    <a:srgbClr val="FF0000"/>
                  </a:solidFill>
                  <a:latin typeface="+mn-lt"/>
                </a:rPr>
                <a:t>6</a:t>
              </a:r>
            </a:p>
          </p:txBody>
        </p:sp>
        <p:sp>
          <p:nvSpPr>
            <p:cNvPr id="46" name="32 Octágono"/>
            <p:cNvSpPr/>
            <p:nvPr/>
          </p:nvSpPr>
          <p:spPr>
            <a:xfrm>
              <a:off x="3259121" y="5422970"/>
              <a:ext cx="503526" cy="503585"/>
            </a:xfrm>
            <a:prstGeom prst="oc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PE">
                <a:latin typeface="+mj-lt"/>
              </a:endParaRPr>
            </a:p>
          </p:txBody>
        </p:sp>
      </p:grpSp>
      <p:cxnSp>
        <p:nvCxnSpPr>
          <p:cNvPr id="47" name="18 Conector recto"/>
          <p:cNvCxnSpPr/>
          <p:nvPr/>
        </p:nvCxnSpPr>
        <p:spPr>
          <a:xfrm flipV="1">
            <a:off x="8513078" y="2947367"/>
            <a:ext cx="0" cy="5730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18 Conector recto"/>
          <p:cNvCxnSpPr/>
          <p:nvPr/>
        </p:nvCxnSpPr>
        <p:spPr>
          <a:xfrm flipV="1">
            <a:off x="9903898" y="2905968"/>
            <a:ext cx="0" cy="5730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695668" y="0"/>
            <a:ext cx="1099135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Momentos en la implementación y entrada en </a:t>
            </a:r>
            <a:endParaRPr lang="es-PE" sz="4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s-PE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vigencia </a:t>
            </a:r>
            <a:r>
              <a:rPr lang="es-PE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de la Ley del Servicio Civil</a:t>
            </a:r>
          </a:p>
          <a:p>
            <a:endParaRPr lang="es-PE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2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/>
          </p:nvPr>
        </p:nvGraphicFramePr>
        <p:xfrm>
          <a:off x="2152650" y="1340768"/>
          <a:ext cx="755808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2113172" y="5660679"/>
            <a:ext cx="8128175" cy="1067499"/>
          </a:xfrm>
          <a:prstGeom prst="leftRightArrow">
            <a:avLst/>
          </a:prstGeom>
          <a:solidFill>
            <a:srgbClr val="BBD7F8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PE" sz="2000" b="1" dirty="0">
                <a:ea typeface="Calibri"/>
                <a:cs typeface="Times New Roman"/>
              </a:rPr>
              <a:t>SERVIR hace un seguimiento permanente a lo largo de todo el proceso</a:t>
            </a:r>
          </a:p>
        </p:txBody>
      </p:sp>
      <p:sp>
        <p:nvSpPr>
          <p:cNvPr id="6" name="5 CuadroTexto"/>
          <p:cNvSpPr txBox="1"/>
          <p:nvPr/>
        </p:nvSpPr>
        <p:spPr bwMode="auto">
          <a:xfrm>
            <a:off x="2159795" y="224744"/>
            <a:ext cx="7565231" cy="900000"/>
          </a:xfrm>
          <a:prstGeom prst="rect">
            <a:avLst/>
          </a:prstGeom>
          <a:solidFill>
            <a:srgbClr val="DC0619"/>
          </a:solidFill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anchor="ctr" anchorCtr="0">
            <a:normAutofit fontScale="92500"/>
          </a:bodyPr>
          <a:lstStyle>
            <a:lvl1pPr algn="r">
              <a:spcBef>
                <a:spcPct val="0"/>
              </a:spcBef>
              <a:buNone/>
              <a:defRPr kumimoji="0"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b="1" dirty="0">
                <a:latin typeface="Calibri" panose="020F0502020204030204" pitchFamily="34" charset="0"/>
              </a:rPr>
              <a:t>¿Cómo pasa una entidad al Nuevo Régimen?</a:t>
            </a:r>
          </a:p>
        </p:txBody>
      </p:sp>
    </p:spTree>
    <p:extLst>
      <p:ext uri="{BB962C8B-B14F-4D97-AF65-F5344CB8AC3E}">
        <p14:creationId xmlns:p14="http://schemas.microsoft.com/office/powerpoint/2010/main" val="24491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10795299" y="2596521"/>
            <a:ext cx="1283543" cy="1442961"/>
          </a:xfrm>
          <a:prstGeom prst="roundRect">
            <a:avLst/>
          </a:prstGeom>
          <a:noFill/>
          <a:ln>
            <a:solidFill>
              <a:srgbClr val="DC061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100" b="1" dirty="0">
                <a:solidFill>
                  <a:schemeClr val="tx1"/>
                </a:solidFill>
              </a:rPr>
              <a:t>Concursos de puestos</a:t>
            </a:r>
          </a:p>
          <a:p>
            <a:pPr algn="ctr">
              <a:defRPr/>
            </a:pPr>
            <a:r>
              <a:rPr lang="es-PE" sz="1100" b="1" dirty="0">
                <a:solidFill>
                  <a:schemeClr val="tx1"/>
                </a:solidFill>
              </a:rPr>
              <a:t>Selección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1349488" y="4691420"/>
            <a:ext cx="1447292" cy="14421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C061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100" b="1" dirty="0">
                <a:solidFill>
                  <a:schemeClr val="tx1"/>
                </a:solidFill>
              </a:rPr>
              <a:t>Conformación y capacitación de la Comisión de Tránsito</a:t>
            </a:r>
          </a:p>
        </p:txBody>
      </p:sp>
      <p:sp>
        <p:nvSpPr>
          <p:cNvPr id="13" name="12 Medio marco"/>
          <p:cNvSpPr/>
          <p:nvPr/>
        </p:nvSpPr>
        <p:spPr>
          <a:xfrm>
            <a:off x="1085016" y="4276027"/>
            <a:ext cx="952500" cy="684213"/>
          </a:xfrm>
          <a:prstGeom prst="halfFrame">
            <a:avLst/>
          </a:prstGeom>
          <a:solidFill>
            <a:srgbClr val="0079C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5" name="14 Medio marco"/>
          <p:cNvSpPr/>
          <p:nvPr/>
        </p:nvSpPr>
        <p:spPr>
          <a:xfrm>
            <a:off x="2648158" y="2539875"/>
            <a:ext cx="4255969" cy="866229"/>
          </a:xfrm>
          <a:prstGeom prst="halfFrame">
            <a:avLst/>
          </a:prstGeom>
          <a:solidFill>
            <a:srgbClr val="0079C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PE">
              <a:solidFill>
                <a:schemeClr val="tx1"/>
              </a:solidFill>
            </a:endParaRPr>
          </a:p>
        </p:txBody>
      </p:sp>
      <p:sp>
        <p:nvSpPr>
          <p:cNvPr id="16" name="15 Medio marco"/>
          <p:cNvSpPr/>
          <p:nvPr/>
        </p:nvSpPr>
        <p:spPr>
          <a:xfrm>
            <a:off x="7413816" y="1961552"/>
            <a:ext cx="3138285" cy="684213"/>
          </a:xfrm>
          <a:prstGeom prst="halfFrame">
            <a:avLst/>
          </a:prstGeom>
          <a:solidFill>
            <a:srgbClr val="0079C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PE">
              <a:solidFill>
                <a:schemeClr val="tx1"/>
              </a:solidFill>
            </a:endParaRPr>
          </a:p>
        </p:txBody>
      </p:sp>
      <p:sp>
        <p:nvSpPr>
          <p:cNvPr id="17" name="16 Medio marco"/>
          <p:cNvSpPr/>
          <p:nvPr/>
        </p:nvSpPr>
        <p:spPr>
          <a:xfrm>
            <a:off x="10671610" y="1597872"/>
            <a:ext cx="1000125" cy="684212"/>
          </a:xfrm>
          <a:prstGeom prst="halfFrame">
            <a:avLst/>
          </a:prstGeom>
          <a:solidFill>
            <a:srgbClr val="0079C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PE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98469" y="4422326"/>
            <a:ext cx="1092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1200" b="1" dirty="0">
                <a:cs typeface="Arial" charset="0"/>
              </a:rPr>
              <a:t>Preparación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955597" y="2860409"/>
            <a:ext cx="1506141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PE" sz="1200" b="1" dirty="0">
                <a:cs typeface="Arial" charset="0"/>
              </a:rPr>
              <a:t>Análisis situacional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7595913" y="2213965"/>
            <a:ext cx="1944198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1200" b="1" dirty="0">
                <a:cs typeface="Arial" charset="0"/>
              </a:rPr>
              <a:t>Mejora interna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0822321" y="1855837"/>
            <a:ext cx="13696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1200" b="1" dirty="0">
                <a:cs typeface="Arial" charset="0"/>
              </a:rPr>
              <a:t>Implementación del nuevo régimen</a:t>
            </a:r>
          </a:p>
        </p:txBody>
      </p:sp>
      <p:cxnSp>
        <p:nvCxnSpPr>
          <p:cNvPr id="23" name="22 Conector recto de flecha"/>
          <p:cNvCxnSpPr/>
          <p:nvPr/>
        </p:nvCxnSpPr>
        <p:spPr>
          <a:xfrm flipV="1">
            <a:off x="2382760" y="6079488"/>
            <a:ext cx="2251517" cy="58514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11 Grupo"/>
          <p:cNvGrpSpPr/>
          <p:nvPr/>
        </p:nvGrpSpPr>
        <p:grpSpPr>
          <a:xfrm>
            <a:off x="2904868" y="3458554"/>
            <a:ext cx="1462827" cy="1595020"/>
            <a:chOff x="1281241" y="4557170"/>
            <a:chExt cx="1101725" cy="871537"/>
          </a:xfrm>
        </p:grpSpPr>
        <p:sp>
          <p:nvSpPr>
            <p:cNvPr id="3" name="2 Rectángulo redondeado"/>
            <p:cNvSpPr/>
            <p:nvPr/>
          </p:nvSpPr>
          <p:spPr>
            <a:xfrm>
              <a:off x="1281241" y="4557170"/>
              <a:ext cx="1101725" cy="871537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DC061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r>
                <a:rPr lang="es-PE" sz="1100" dirty="0"/>
                <a:t>Mapeo de puestos y procesos</a:t>
              </a:r>
            </a:p>
          </p:txBody>
        </p:sp>
        <p:sp>
          <p:nvSpPr>
            <p:cNvPr id="4" name="3 Elipse"/>
            <p:cNvSpPr/>
            <p:nvPr/>
          </p:nvSpPr>
          <p:spPr>
            <a:xfrm>
              <a:off x="1763713" y="4733204"/>
              <a:ext cx="323850" cy="2682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C0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6136726" y="3255905"/>
            <a:ext cx="1334865" cy="1334279"/>
            <a:chOff x="4507763" y="3652825"/>
            <a:chExt cx="1081087" cy="900113"/>
          </a:xfrm>
        </p:grpSpPr>
        <p:sp>
          <p:nvSpPr>
            <p:cNvPr id="7" name="6 Rectángulo redondeado"/>
            <p:cNvSpPr/>
            <p:nvPr/>
          </p:nvSpPr>
          <p:spPr>
            <a:xfrm>
              <a:off x="4507763" y="3652825"/>
              <a:ext cx="1081087" cy="900113"/>
            </a:xfrm>
            <a:prstGeom prst="roundRect">
              <a:avLst/>
            </a:prstGeom>
            <a:noFill/>
            <a:ln>
              <a:solidFill>
                <a:srgbClr val="DC061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r>
                <a:rPr lang="es-PE" sz="1100" dirty="0"/>
                <a:t>Cálculo de la dotación</a:t>
              </a:r>
            </a:p>
          </p:txBody>
        </p:sp>
        <p:sp>
          <p:nvSpPr>
            <p:cNvPr id="45" name="44 Elipse"/>
            <p:cNvSpPr/>
            <p:nvPr/>
          </p:nvSpPr>
          <p:spPr>
            <a:xfrm>
              <a:off x="4606603" y="3664769"/>
              <a:ext cx="325437" cy="2682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C0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7782344" y="2607425"/>
            <a:ext cx="1351104" cy="1796826"/>
            <a:chOff x="6976442" y="3061664"/>
            <a:chExt cx="1081088" cy="900113"/>
          </a:xfrm>
        </p:grpSpPr>
        <p:sp>
          <p:nvSpPr>
            <p:cNvPr id="8" name="7 Rectángulo redondeado"/>
            <p:cNvSpPr/>
            <p:nvPr/>
          </p:nvSpPr>
          <p:spPr>
            <a:xfrm>
              <a:off x="6976442" y="3061664"/>
              <a:ext cx="1081088" cy="900113"/>
            </a:xfrm>
            <a:prstGeom prst="roundRect">
              <a:avLst/>
            </a:prstGeom>
            <a:noFill/>
            <a:ln>
              <a:solidFill>
                <a:srgbClr val="DC061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r>
                <a:rPr lang="es-PE" sz="1100" dirty="0"/>
                <a:t>Elaboración de los perfiles de puestos</a:t>
              </a:r>
            </a:p>
          </p:txBody>
        </p:sp>
        <p:sp>
          <p:nvSpPr>
            <p:cNvPr id="47" name="46 Elipse"/>
            <p:cNvSpPr/>
            <p:nvPr/>
          </p:nvSpPr>
          <p:spPr>
            <a:xfrm>
              <a:off x="7335720" y="3184266"/>
              <a:ext cx="323850" cy="26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C0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9367343" y="2680427"/>
            <a:ext cx="1346890" cy="1669783"/>
            <a:chOff x="8462273" y="2680425"/>
            <a:chExt cx="1079500" cy="1152699"/>
          </a:xfrm>
        </p:grpSpPr>
        <p:sp>
          <p:nvSpPr>
            <p:cNvPr id="9" name="8 Rectángulo redondeado"/>
            <p:cNvSpPr/>
            <p:nvPr/>
          </p:nvSpPr>
          <p:spPr>
            <a:xfrm>
              <a:off x="8462273" y="2680425"/>
              <a:ext cx="1079500" cy="1152699"/>
            </a:xfrm>
            <a:prstGeom prst="roundRect">
              <a:avLst/>
            </a:prstGeom>
            <a:noFill/>
            <a:ln>
              <a:solidFill>
                <a:srgbClr val="DC061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r>
                <a:rPr lang="es-PE" sz="1100" dirty="0"/>
                <a:t>Valorización de los puestos</a:t>
              </a:r>
            </a:p>
            <a:p>
              <a:pPr algn="ctr">
                <a:defRPr/>
              </a:pPr>
              <a:r>
                <a:rPr lang="es-PE" sz="1100" dirty="0"/>
                <a:t>+ CPE</a:t>
              </a:r>
            </a:p>
          </p:txBody>
        </p:sp>
        <p:sp>
          <p:nvSpPr>
            <p:cNvPr id="48" name="47 Elipse"/>
            <p:cNvSpPr/>
            <p:nvPr/>
          </p:nvSpPr>
          <p:spPr>
            <a:xfrm>
              <a:off x="8873208" y="2769908"/>
              <a:ext cx="323850" cy="2667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C0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4583907" y="3391004"/>
            <a:ext cx="1428494" cy="1694184"/>
            <a:chOff x="2555875" y="4093441"/>
            <a:chExt cx="1558925" cy="1012825"/>
          </a:xfrm>
        </p:grpSpPr>
        <p:sp>
          <p:nvSpPr>
            <p:cNvPr id="52" name="51 Rectángulo redondeado"/>
            <p:cNvSpPr/>
            <p:nvPr/>
          </p:nvSpPr>
          <p:spPr>
            <a:xfrm>
              <a:off x="2555875" y="4093441"/>
              <a:ext cx="1558925" cy="1012825"/>
            </a:xfrm>
            <a:prstGeom prst="roundRect">
              <a:avLst/>
            </a:prstGeom>
            <a:solidFill>
              <a:srgbClr val="CCF983"/>
            </a:solidFill>
            <a:ln>
              <a:solidFill>
                <a:srgbClr val="DC061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endParaRPr lang="es-PE" sz="1100" dirty="0"/>
            </a:p>
            <a:p>
              <a:pPr algn="ctr">
                <a:defRPr/>
              </a:pPr>
              <a:r>
                <a:rPr lang="es-PE" sz="1100" dirty="0"/>
                <a:t>Análisis  de procesos y puestos–  identificar oportunidades de mejora</a:t>
              </a:r>
            </a:p>
          </p:txBody>
        </p:sp>
        <p:sp>
          <p:nvSpPr>
            <p:cNvPr id="53" name="52 Elipse"/>
            <p:cNvSpPr/>
            <p:nvPr/>
          </p:nvSpPr>
          <p:spPr>
            <a:xfrm>
              <a:off x="3131840" y="4153058"/>
              <a:ext cx="323850" cy="26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DC06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PE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11292" name="57 CuadroTexto"/>
          <p:cNvSpPr txBox="1">
            <a:spLocks noChangeArrowheads="1"/>
          </p:cNvSpPr>
          <p:nvPr/>
        </p:nvSpPr>
        <p:spPr bwMode="auto">
          <a:xfrm>
            <a:off x="8523687" y="3491160"/>
            <a:ext cx="100131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PE" altLang="es-PE" sz="1800" b="1" dirty="0">
              <a:latin typeface="Gill Sans MT" panose="020B0502020104020203" pitchFamily="34" charset="0"/>
            </a:endParaRPr>
          </a:p>
        </p:txBody>
      </p:sp>
      <p:sp>
        <p:nvSpPr>
          <p:cNvPr id="11293" name="5 CuadroTexto"/>
          <p:cNvSpPr txBox="1">
            <a:spLocks noChangeArrowheads="1"/>
          </p:cNvSpPr>
          <p:nvPr/>
        </p:nvSpPr>
        <p:spPr bwMode="auto">
          <a:xfrm>
            <a:off x="998204" y="3244731"/>
            <a:ext cx="809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Gill Sans MT" panose="020B0502020104020203" pitchFamily="34" charset="0"/>
              </a:rPr>
              <a:t>Fase 1</a:t>
            </a:r>
          </a:p>
        </p:txBody>
      </p:sp>
      <p:sp>
        <p:nvSpPr>
          <p:cNvPr id="11294" name="48 CuadroTexto"/>
          <p:cNvSpPr txBox="1">
            <a:spLocks noChangeArrowheads="1"/>
          </p:cNvSpPr>
          <p:nvPr/>
        </p:nvSpPr>
        <p:spPr bwMode="auto">
          <a:xfrm>
            <a:off x="10564983" y="961622"/>
            <a:ext cx="8350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Gill Sans MT" panose="020B0502020104020203" pitchFamily="34" charset="0"/>
              </a:rPr>
              <a:t>Fase 4</a:t>
            </a:r>
          </a:p>
        </p:txBody>
      </p:sp>
      <p:sp>
        <p:nvSpPr>
          <p:cNvPr id="11295" name="50 CuadroTexto"/>
          <p:cNvSpPr txBox="1">
            <a:spLocks noChangeArrowheads="1"/>
          </p:cNvSpPr>
          <p:nvPr/>
        </p:nvSpPr>
        <p:spPr bwMode="auto">
          <a:xfrm>
            <a:off x="7528013" y="1379043"/>
            <a:ext cx="809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Gill Sans MT" panose="020B0502020104020203" pitchFamily="34" charset="0"/>
              </a:rPr>
              <a:t>Fase 3</a:t>
            </a:r>
          </a:p>
        </p:txBody>
      </p:sp>
      <p:sp>
        <p:nvSpPr>
          <p:cNvPr id="11296" name="54 CuadroTexto"/>
          <p:cNvSpPr txBox="1">
            <a:spLocks noChangeArrowheads="1"/>
          </p:cNvSpPr>
          <p:nvPr/>
        </p:nvSpPr>
        <p:spPr bwMode="auto">
          <a:xfrm>
            <a:off x="4544463" y="1778899"/>
            <a:ext cx="809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800" b="1" dirty="0">
                <a:latin typeface="Gill Sans MT" panose="020B0502020104020203" pitchFamily="34" charset="0"/>
              </a:rPr>
              <a:t>Fase 2</a:t>
            </a:r>
          </a:p>
        </p:txBody>
      </p:sp>
      <p:sp>
        <p:nvSpPr>
          <p:cNvPr id="31" name="30 CuadroTexto"/>
          <p:cNvSpPr txBox="1"/>
          <p:nvPr/>
        </p:nvSpPr>
        <p:spPr bwMode="auto">
          <a:xfrm>
            <a:off x="2181226" y="224744"/>
            <a:ext cx="7047123" cy="900000"/>
          </a:xfrm>
          <a:prstGeom prst="rect">
            <a:avLst/>
          </a:prstGeom>
          <a:solidFill>
            <a:srgbClr val="DC0619"/>
          </a:solidFill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anchor="ctr" anchorCtr="0">
            <a:normAutofit fontScale="92500" lnSpcReduction="20000"/>
          </a:bodyPr>
          <a:lstStyle>
            <a:lvl1pPr algn="r">
              <a:spcBef>
                <a:spcPct val="0"/>
              </a:spcBef>
              <a:buNone/>
              <a:defRPr kumimoji="0"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b="1" dirty="0">
                <a:latin typeface="Calibri" panose="020F0502020204030204" pitchFamily="34" charset="0"/>
              </a:rPr>
              <a:t>Hoja de ruta para el tránsito al nuevo régimen</a:t>
            </a:r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5603159" y="4498821"/>
            <a:ext cx="5543426" cy="137919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66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4165" y="229671"/>
            <a:ext cx="8229600" cy="677333"/>
          </a:xfrm>
        </p:spPr>
        <p:txBody>
          <a:bodyPr>
            <a:no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Reglas para el tránsito de servidores al nuevo servicio civil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514428"/>
              </p:ext>
            </p:extLst>
          </p:nvPr>
        </p:nvGraphicFramePr>
        <p:xfrm>
          <a:off x="878216" y="1219979"/>
          <a:ext cx="10930409" cy="5400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271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9369" y="2167878"/>
            <a:ext cx="5285392" cy="1936589"/>
          </a:xfrm>
        </p:spPr>
        <p:txBody>
          <a:bodyPr>
            <a:noAutofit/>
          </a:bodyPr>
          <a:lstStyle/>
          <a:p>
            <a:r>
              <a:rPr lang="es-PE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1. REGÍMENES </a:t>
            </a:r>
            <a:r>
              <a:rPr lang="es-PE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LABORALES EN EL PERÚ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35234" y="4060117"/>
            <a:ext cx="4847167" cy="1301855"/>
          </a:xfrm>
        </p:spPr>
        <p:txBody>
          <a:bodyPr>
            <a:normAutofit/>
          </a:bodyPr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ENTRE EL CAOS Y LA DESESPERACIÓN</a:t>
            </a:r>
          </a:p>
        </p:txBody>
      </p:sp>
      <p:pic>
        <p:nvPicPr>
          <p:cNvPr id="5" name="Marcador de posición de imagen 4" descr="CaosVehicular.jpg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" r="2833"/>
          <a:stretch>
            <a:fillRect/>
          </a:stretch>
        </p:blipFill>
        <p:spPr>
          <a:xfrm>
            <a:off x="149087" y="1026215"/>
            <a:ext cx="6225701" cy="4669276"/>
          </a:xfrm>
        </p:spPr>
      </p:pic>
    </p:spTree>
    <p:extLst>
      <p:ext uri="{BB962C8B-B14F-4D97-AF65-F5344CB8AC3E}">
        <p14:creationId xmlns:p14="http://schemas.microsoft.com/office/powerpoint/2010/main" val="108285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9900" y="44624"/>
            <a:ext cx="6172200" cy="1143000"/>
          </a:xfrm>
        </p:spPr>
        <p:txBody>
          <a:bodyPr>
            <a:norm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Beneficios de la Reforma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3418" y="1188878"/>
            <a:ext cx="5228762" cy="511123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spcBef>
                <a:spcPts val="1800"/>
              </a:spcBef>
              <a:buNone/>
            </a:pPr>
            <a:r>
              <a:rPr lang="es-PE" sz="3000" b="1" dirty="0">
                <a:solidFill>
                  <a:schemeClr val="bg1"/>
                </a:solidFill>
              </a:rPr>
              <a:t>Para los servidores (todos los grupos)</a:t>
            </a:r>
          </a:p>
          <a:p>
            <a:pPr>
              <a:spcBef>
                <a:spcPts val="1800"/>
              </a:spcBef>
            </a:pPr>
            <a:r>
              <a:rPr lang="es-PE" sz="2400" dirty="0">
                <a:solidFill>
                  <a:srgbClr val="000000"/>
                </a:solidFill>
              </a:rPr>
              <a:t>Capacitación para mejorar el desempeño y cubrir las brechas</a:t>
            </a:r>
          </a:p>
          <a:p>
            <a:pPr>
              <a:spcBef>
                <a:spcPts val="1800"/>
              </a:spcBef>
            </a:pPr>
            <a:r>
              <a:rPr lang="es-PE" sz="2400" dirty="0">
                <a:solidFill>
                  <a:srgbClr val="000000"/>
                </a:solidFill>
              </a:rPr>
              <a:t>Equidad remunerativa: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s-PE" sz="1900" dirty="0">
                <a:solidFill>
                  <a:srgbClr val="000000"/>
                </a:solidFill>
              </a:rPr>
              <a:t>CAS y 276 pasan de 12 a 14 sueldos anuales /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s-PE" sz="1900" dirty="0">
                <a:solidFill>
                  <a:srgbClr val="000000"/>
                </a:solidFill>
              </a:rPr>
              <a:t>1 sueldo por año por CTS + totalidad del sueldo es pensionable.</a:t>
            </a:r>
          </a:p>
          <a:p>
            <a:pPr>
              <a:spcBef>
                <a:spcPts val="1800"/>
              </a:spcBef>
            </a:pPr>
            <a:r>
              <a:rPr lang="es-PE" sz="2400" dirty="0">
                <a:solidFill>
                  <a:srgbClr val="000000"/>
                </a:solidFill>
              </a:rPr>
              <a:t>Uniformidad en el régimen sancionador</a:t>
            </a:r>
          </a:p>
          <a:p>
            <a:pPr>
              <a:spcBef>
                <a:spcPts val="1800"/>
              </a:spcBef>
            </a:pPr>
            <a:r>
              <a:rPr lang="es-PE" sz="2400" dirty="0">
                <a:solidFill>
                  <a:srgbClr val="000000"/>
                </a:solidFill>
              </a:rPr>
              <a:t>Carrera: capacidad de progresión y movilidad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7008617" y="1232688"/>
            <a:ext cx="4597342" cy="5022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1800"/>
              </a:spcBef>
              <a:buNone/>
            </a:pPr>
            <a:r>
              <a:rPr lang="es-PE" sz="2800" b="1" dirty="0">
                <a:solidFill>
                  <a:srgbClr val="FFFFFF"/>
                </a:solidFill>
              </a:rPr>
              <a:t>Para los ciudadanos (y el Estado)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</a:pPr>
            <a:r>
              <a:rPr lang="es-PE" sz="2200" dirty="0"/>
              <a:t>Mayor calidad en el servicio gracias a personal mas calificado y mejora interna de entidades.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</a:pPr>
            <a:r>
              <a:rPr lang="es-PE" sz="2200" dirty="0"/>
              <a:t>Mayor continuidad en las políticas públicas y memoria institucional debido a menor rotación de personal.</a:t>
            </a:r>
          </a:p>
          <a:p>
            <a:pPr marL="228600" indent="-228600">
              <a:lnSpc>
                <a:spcPct val="90000"/>
              </a:lnSpc>
              <a:spcBef>
                <a:spcPts val="1800"/>
              </a:spcBef>
            </a:pPr>
            <a:r>
              <a:rPr lang="es-PE" sz="2200" dirty="0"/>
              <a:t>Mejor control y uso de recursos públicos gracias a reglas ordenadas.</a:t>
            </a:r>
          </a:p>
        </p:txBody>
      </p:sp>
    </p:spTree>
    <p:extLst>
      <p:ext uri="{BB962C8B-B14F-4D97-AF65-F5344CB8AC3E}">
        <p14:creationId xmlns:p14="http://schemas.microsoft.com/office/powerpoint/2010/main" val="275974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9369" y="1594178"/>
            <a:ext cx="5285392" cy="2510290"/>
          </a:xfrm>
        </p:spPr>
        <p:txBody>
          <a:bodyPr>
            <a:noAutofit/>
          </a:bodyPr>
          <a:lstStyle/>
          <a:p>
            <a:r>
              <a:rPr lang="es-PE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s-PE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EL TRÁNSITO HOY</a:t>
            </a:r>
            <a:endParaRPr lang="es-PE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35234" y="4060117"/>
            <a:ext cx="4847167" cy="1301855"/>
          </a:xfrm>
        </p:spPr>
        <p:txBody>
          <a:bodyPr>
            <a:normAutofit/>
          </a:bodyPr>
          <a:lstStyle/>
          <a:p>
            <a:r>
              <a:rPr lang="es-PE" sz="2400" b="1" dirty="0" smtClean="0">
                <a:solidFill>
                  <a:schemeClr val="accent6">
                    <a:lumMod val="50000"/>
                  </a:schemeClr>
                </a:solidFill>
              </a:rPr>
              <a:t>A septiembre de 2018</a:t>
            </a:r>
            <a:endParaRPr lang="es-PE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415" y="1804988"/>
            <a:ext cx="5233794" cy="3111500"/>
          </a:xfrm>
        </p:spPr>
      </p:pic>
    </p:spTree>
    <p:extLst>
      <p:ext uri="{BB962C8B-B14F-4D97-AF65-F5344CB8AC3E}">
        <p14:creationId xmlns:p14="http://schemas.microsoft.com/office/powerpoint/2010/main" val="68320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ítulo 1"/>
          <p:cNvSpPr txBox="1">
            <a:spLocks/>
          </p:cNvSpPr>
          <p:nvPr/>
        </p:nvSpPr>
        <p:spPr bwMode="auto">
          <a:xfrm>
            <a:off x="1754430" y="115787"/>
            <a:ext cx="8715301" cy="6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PE" altLang="es-PE" sz="4000" b="1" dirty="0">
                <a:solidFill>
                  <a:srgbClr val="FF0000"/>
                </a:solidFill>
                <a:latin typeface="Calibri" panose="020F0502020204030204"/>
              </a:rPr>
              <a:t>Entidades en Proceso de Tránsito</a:t>
            </a:r>
          </a:p>
          <a:p>
            <a:pPr algn="ctr">
              <a:spcBef>
                <a:spcPct val="0"/>
              </a:spcBef>
              <a:buNone/>
            </a:pPr>
            <a:r>
              <a:rPr lang="es-PE" altLang="es-PE" sz="2800" b="1" dirty="0">
                <a:solidFill>
                  <a:srgbClr val="FF0000"/>
                </a:solidFill>
                <a:latin typeface="Calibri" panose="020F0502020204030204"/>
              </a:rPr>
              <a:t>Avance de entidades: detalle de avance</a:t>
            </a:r>
          </a:p>
        </p:txBody>
      </p:sp>
      <p:sp>
        <p:nvSpPr>
          <p:cNvPr id="77" name="CuadroTexto 76"/>
          <p:cNvSpPr txBox="1"/>
          <p:nvPr/>
        </p:nvSpPr>
        <p:spPr>
          <a:xfrm>
            <a:off x="430157" y="1988197"/>
            <a:ext cx="162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000" b="1" dirty="0">
                <a:latin typeface="Calibri" panose="020F0502020204030204" pitchFamily="34" charset="0"/>
              </a:rPr>
              <a:t>Etapa de Tránsito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499312" y="3353610"/>
            <a:ext cx="162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000" b="1" dirty="0">
                <a:latin typeface="Calibri" panose="020F0502020204030204" pitchFamily="34" charset="0"/>
              </a:rPr>
              <a:t>Actividad</a:t>
            </a:r>
          </a:p>
        </p:txBody>
      </p:sp>
      <p:sp>
        <p:nvSpPr>
          <p:cNvPr id="79" name="CuadroTexto 78"/>
          <p:cNvSpPr txBox="1"/>
          <p:nvPr/>
        </p:nvSpPr>
        <p:spPr>
          <a:xfrm rot="16200000">
            <a:off x="-188482" y="4653282"/>
            <a:ext cx="1375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b="1" dirty="0">
                <a:latin typeface="Calibri" panose="020F0502020204030204" pitchFamily="34" charset="0"/>
              </a:rPr>
              <a:t>Nivel de Gobierno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739101" y="4170361"/>
            <a:ext cx="2090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>
                <a:latin typeface="Calibri" panose="020F0502020204030204" pitchFamily="34" charset="0"/>
              </a:rPr>
              <a:t>Nacional (188)</a:t>
            </a:r>
          </a:p>
        </p:txBody>
      </p:sp>
      <p:sp>
        <p:nvSpPr>
          <p:cNvPr id="81" name="CuadroTexto 80"/>
          <p:cNvSpPr txBox="1"/>
          <p:nvPr/>
        </p:nvSpPr>
        <p:spPr>
          <a:xfrm>
            <a:off x="690577" y="4551980"/>
            <a:ext cx="2020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>
                <a:latin typeface="Calibri" panose="020F0502020204030204" pitchFamily="34" charset="0"/>
              </a:rPr>
              <a:t>Regional (38)</a:t>
            </a:r>
          </a:p>
        </p:txBody>
      </p:sp>
      <p:sp>
        <p:nvSpPr>
          <p:cNvPr id="82" name="CuadroTexto 81"/>
          <p:cNvSpPr txBox="1"/>
          <p:nvPr/>
        </p:nvSpPr>
        <p:spPr>
          <a:xfrm>
            <a:off x="593264" y="4968094"/>
            <a:ext cx="19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>
                <a:latin typeface="Calibri" panose="020F0502020204030204" pitchFamily="34" charset="0"/>
              </a:rPr>
              <a:t>Local (193)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="" xmlns:a16="http://schemas.microsoft.com/office/drawing/2014/main" id="{475EB7FA-7BA7-4CF7-A6BB-4B235086BBA2}"/>
              </a:ext>
            </a:extLst>
          </p:cNvPr>
          <p:cNvSpPr txBox="1"/>
          <p:nvPr/>
        </p:nvSpPr>
        <p:spPr>
          <a:xfrm>
            <a:off x="803630" y="5789354"/>
            <a:ext cx="2095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>
                <a:latin typeface="Calibri" panose="020F0502020204030204" pitchFamily="34" charset="0"/>
              </a:rPr>
              <a:t>Resolución de inicio </a:t>
            </a:r>
            <a:r>
              <a:rPr lang="es-PE" sz="1600" dirty="0">
                <a:solidFill>
                  <a:srgbClr val="FF0000"/>
                </a:solidFill>
                <a:latin typeface="Calibri" panose="020F0502020204030204" pitchFamily="34" charset="0"/>
              </a:rPr>
              <a:t>64</a:t>
            </a:r>
          </a:p>
        </p:txBody>
      </p:sp>
      <p:sp>
        <p:nvSpPr>
          <p:cNvPr id="90" name="Rectángulo 89"/>
          <p:cNvSpPr/>
          <p:nvPr/>
        </p:nvSpPr>
        <p:spPr>
          <a:xfrm>
            <a:off x="3190743" y="4612893"/>
            <a:ext cx="820399" cy="215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91" name="Rectángulo 90"/>
          <p:cNvSpPr/>
          <p:nvPr/>
        </p:nvSpPr>
        <p:spPr>
          <a:xfrm>
            <a:off x="3190743" y="5006911"/>
            <a:ext cx="820399" cy="2159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92" name="Rectángulo 91"/>
          <p:cNvSpPr/>
          <p:nvPr/>
        </p:nvSpPr>
        <p:spPr>
          <a:xfrm>
            <a:off x="3190746" y="4218875"/>
            <a:ext cx="820399" cy="2159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93" name="Rectángulo 92"/>
          <p:cNvSpPr/>
          <p:nvPr/>
        </p:nvSpPr>
        <p:spPr>
          <a:xfrm>
            <a:off x="4311337" y="3865695"/>
            <a:ext cx="820399" cy="2044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102</a:t>
            </a:r>
          </a:p>
        </p:txBody>
      </p:sp>
      <p:sp>
        <p:nvSpPr>
          <p:cNvPr id="94" name="Rectángulo 93"/>
          <p:cNvSpPr/>
          <p:nvPr/>
        </p:nvSpPr>
        <p:spPr>
          <a:xfrm>
            <a:off x="5431881" y="3865695"/>
            <a:ext cx="804043" cy="2044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95" name="Rectángulo 94"/>
          <p:cNvSpPr/>
          <p:nvPr/>
        </p:nvSpPr>
        <p:spPr>
          <a:xfrm>
            <a:off x="6575009" y="3865695"/>
            <a:ext cx="837315" cy="2044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96" name="Rectángulo 95"/>
          <p:cNvSpPr/>
          <p:nvPr/>
        </p:nvSpPr>
        <p:spPr>
          <a:xfrm>
            <a:off x="6575009" y="4235816"/>
            <a:ext cx="837315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4311337" y="4235817"/>
            <a:ext cx="820399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61</a:t>
            </a:r>
          </a:p>
        </p:txBody>
      </p:sp>
      <p:sp>
        <p:nvSpPr>
          <p:cNvPr id="98" name="Rectángulo 97"/>
          <p:cNvSpPr/>
          <p:nvPr/>
        </p:nvSpPr>
        <p:spPr>
          <a:xfrm>
            <a:off x="5431881" y="4235816"/>
            <a:ext cx="804043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99" name="Rectángulo 98"/>
          <p:cNvSpPr/>
          <p:nvPr/>
        </p:nvSpPr>
        <p:spPr>
          <a:xfrm>
            <a:off x="4311337" y="4629836"/>
            <a:ext cx="820399" cy="215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00" name="Rectángulo 99"/>
          <p:cNvSpPr/>
          <p:nvPr/>
        </p:nvSpPr>
        <p:spPr>
          <a:xfrm>
            <a:off x="5431881" y="4629835"/>
            <a:ext cx="804043" cy="215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01" name="Rectángulo 100"/>
          <p:cNvSpPr/>
          <p:nvPr/>
        </p:nvSpPr>
        <p:spPr>
          <a:xfrm>
            <a:off x="4311338" y="5023853"/>
            <a:ext cx="820399" cy="2044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02" name="Rectángulo 101"/>
          <p:cNvSpPr/>
          <p:nvPr/>
        </p:nvSpPr>
        <p:spPr>
          <a:xfrm>
            <a:off x="5431881" y="5023853"/>
            <a:ext cx="804043" cy="2159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03" name="Rectángulo 102"/>
          <p:cNvSpPr/>
          <p:nvPr/>
        </p:nvSpPr>
        <p:spPr>
          <a:xfrm>
            <a:off x="6575009" y="5022117"/>
            <a:ext cx="837315" cy="2061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6575009" y="4629835"/>
            <a:ext cx="837315" cy="215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06" name="79 Rectángulo redondeado"/>
          <p:cNvSpPr/>
          <p:nvPr/>
        </p:nvSpPr>
        <p:spPr>
          <a:xfrm>
            <a:off x="4169877" y="3276776"/>
            <a:ext cx="1083811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Mapeo de Puestos</a:t>
            </a:r>
          </a:p>
        </p:txBody>
      </p:sp>
      <p:sp>
        <p:nvSpPr>
          <p:cNvPr id="107" name="80 Rectángulo redondeado"/>
          <p:cNvSpPr/>
          <p:nvPr/>
        </p:nvSpPr>
        <p:spPr>
          <a:xfrm>
            <a:off x="5330671" y="3269975"/>
            <a:ext cx="1047664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Mapeo de Procesos</a:t>
            </a:r>
          </a:p>
        </p:txBody>
      </p:sp>
      <p:sp>
        <p:nvSpPr>
          <p:cNvPr id="108" name="82 Rectángulo redondeado"/>
          <p:cNvSpPr/>
          <p:nvPr/>
        </p:nvSpPr>
        <p:spPr>
          <a:xfrm>
            <a:off x="6455318" y="3269976"/>
            <a:ext cx="1040975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Plan de Mejoras</a:t>
            </a:r>
          </a:p>
        </p:txBody>
      </p:sp>
      <p:sp>
        <p:nvSpPr>
          <p:cNvPr id="109" name="83 Rectángulo redondeado"/>
          <p:cNvSpPr/>
          <p:nvPr/>
        </p:nvSpPr>
        <p:spPr>
          <a:xfrm>
            <a:off x="7558858" y="3276776"/>
            <a:ext cx="1040975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40500" rIns="40500" anchor="ctr"/>
          <a:lstStyle/>
          <a:p>
            <a:pPr algn="ctr">
              <a:defRPr/>
            </a:pPr>
            <a:r>
              <a:rPr lang="es-P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Dotación</a:t>
            </a:r>
          </a:p>
        </p:txBody>
      </p:sp>
      <p:sp>
        <p:nvSpPr>
          <p:cNvPr id="110" name="86 Rectángulo redondeado"/>
          <p:cNvSpPr/>
          <p:nvPr/>
        </p:nvSpPr>
        <p:spPr>
          <a:xfrm>
            <a:off x="8662398" y="3276776"/>
            <a:ext cx="1040975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9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Manual de Perfiles de Puestos</a:t>
            </a:r>
          </a:p>
        </p:txBody>
      </p:sp>
      <p:sp>
        <p:nvSpPr>
          <p:cNvPr id="111" name="87 Rectángulo redondeado"/>
          <p:cNvSpPr/>
          <p:nvPr/>
        </p:nvSpPr>
        <p:spPr>
          <a:xfrm>
            <a:off x="9780355" y="3280231"/>
            <a:ext cx="1040975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85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Valorización y Cuadro de Puestos</a:t>
            </a:r>
          </a:p>
        </p:txBody>
      </p:sp>
      <p:sp>
        <p:nvSpPr>
          <p:cNvPr id="112" name="93 Rectángulo redondeado"/>
          <p:cNvSpPr/>
          <p:nvPr/>
        </p:nvSpPr>
        <p:spPr>
          <a:xfrm>
            <a:off x="10898312" y="3276776"/>
            <a:ext cx="1043469" cy="38475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95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Concursos de Selección</a:t>
            </a:r>
          </a:p>
        </p:txBody>
      </p:sp>
      <p:sp>
        <p:nvSpPr>
          <p:cNvPr id="113" name="Rectángulo 112"/>
          <p:cNvSpPr/>
          <p:nvPr/>
        </p:nvSpPr>
        <p:spPr>
          <a:xfrm>
            <a:off x="7660573" y="3874812"/>
            <a:ext cx="837315" cy="19045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44</a:t>
            </a:r>
          </a:p>
        </p:txBody>
      </p:sp>
      <p:sp>
        <p:nvSpPr>
          <p:cNvPr id="114" name="Rectángulo 113"/>
          <p:cNvSpPr/>
          <p:nvPr/>
        </p:nvSpPr>
        <p:spPr>
          <a:xfrm>
            <a:off x="7660573" y="4235816"/>
            <a:ext cx="837315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44</a:t>
            </a:r>
          </a:p>
        </p:txBody>
      </p:sp>
      <p:sp>
        <p:nvSpPr>
          <p:cNvPr id="115" name="Rectángulo 114"/>
          <p:cNvSpPr/>
          <p:nvPr/>
        </p:nvSpPr>
        <p:spPr>
          <a:xfrm>
            <a:off x="8764227" y="3865694"/>
            <a:ext cx="837315" cy="1995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16" name="Rectángulo 115"/>
          <p:cNvSpPr/>
          <p:nvPr/>
        </p:nvSpPr>
        <p:spPr>
          <a:xfrm>
            <a:off x="9867881" y="3865694"/>
            <a:ext cx="864095" cy="1995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17" name="Rectángulo 116"/>
          <p:cNvSpPr/>
          <p:nvPr/>
        </p:nvSpPr>
        <p:spPr>
          <a:xfrm>
            <a:off x="8764227" y="4235816"/>
            <a:ext cx="837315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18" name="Rectángulo 117"/>
          <p:cNvSpPr/>
          <p:nvPr/>
        </p:nvSpPr>
        <p:spPr>
          <a:xfrm>
            <a:off x="9870308" y="4235816"/>
            <a:ext cx="861667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19" name="Rectángulo 118"/>
          <p:cNvSpPr/>
          <p:nvPr/>
        </p:nvSpPr>
        <p:spPr>
          <a:xfrm>
            <a:off x="10998313" y="3874813"/>
            <a:ext cx="837315" cy="19045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20" name="Rectángulo 119"/>
          <p:cNvSpPr/>
          <p:nvPr/>
        </p:nvSpPr>
        <p:spPr>
          <a:xfrm>
            <a:off x="10998313" y="4235815"/>
            <a:ext cx="837315" cy="2137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21" name="Rectángulo 120"/>
          <p:cNvSpPr/>
          <p:nvPr/>
        </p:nvSpPr>
        <p:spPr>
          <a:xfrm>
            <a:off x="3011623" y="2990723"/>
            <a:ext cx="1081272" cy="2012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205</a:t>
            </a:r>
          </a:p>
        </p:txBody>
      </p:sp>
      <p:sp>
        <p:nvSpPr>
          <p:cNvPr id="122" name="Rectángulo 121"/>
          <p:cNvSpPr/>
          <p:nvPr/>
        </p:nvSpPr>
        <p:spPr>
          <a:xfrm>
            <a:off x="4169878" y="2990723"/>
            <a:ext cx="3326415" cy="201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168</a:t>
            </a:r>
          </a:p>
        </p:txBody>
      </p:sp>
      <p:sp>
        <p:nvSpPr>
          <p:cNvPr id="123" name="Rectángulo 122"/>
          <p:cNvSpPr/>
          <p:nvPr/>
        </p:nvSpPr>
        <p:spPr>
          <a:xfrm>
            <a:off x="7558857" y="2990723"/>
            <a:ext cx="3262472" cy="201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45</a:t>
            </a:r>
          </a:p>
        </p:txBody>
      </p:sp>
      <p:sp>
        <p:nvSpPr>
          <p:cNvPr id="124" name="Rectángulo 123"/>
          <p:cNvSpPr/>
          <p:nvPr/>
        </p:nvSpPr>
        <p:spPr>
          <a:xfrm>
            <a:off x="10898312" y="2990721"/>
            <a:ext cx="1043469" cy="2012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3" name="85 Abrir llave"/>
          <p:cNvSpPr/>
          <p:nvPr/>
        </p:nvSpPr>
        <p:spPr>
          <a:xfrm rot="5400000">
            <a:off x="5718348" y="1231770"/>
            <a:ext cx="162946" cy="3349161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9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54 CuadroTexto"/>
          <p:cNvSpPr txBox="1">
            <a:spLocks noChangeArrowheads="1"/>
          </p:cNvSpPr>
          <p:nvPr/>
        </p:nvSpPr>
        <p:spPr bwMode="auto">
          <a:xfrm>
            <a:off x="5190641" y="2086467"/>
            <a:ext cx="12848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Etapa 2: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Análisis Situacional</a:t>
            </a:r>
          </a:p>
        </p:txBody>
      </p:sp>
      <p:sp>
        <p:nvSpPr>
          <p:cNvPr id="135" name="54 CuadroTexto"/>
          <p:cNvSpPr txBox="1">
            <a:spLocks noChangeArrowheads="1"/>
          </p:cNvSpPr>
          <p:nvPr/>
        </p:nvSpPr>
        <p:spPr bwMode="auto">
          <a:xfrm>
            <a:off x="8599833" y="2021226"/>
            <a:ext cx="12277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Etapa 3: Mejora Interna</a:t>
            </a:r>
          </a:p>
        </p:txBody>
      </p:sp>
      <p:sp>
        <p:nvSpPr>
          <p:cNvPr id="136" name="90 Abrir llave"/>
          <p:cNvSpPr/>
          <p:nvPr/>
        </p:nvSpPr>
        <p:spPr>
          <a:xfrm rot="5400000">
            <a:off x="9091809" y="1261201"/>
            <a:ext cx="196568" cy="3262472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9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91 Abrir llave"/>
          <p:cNvSpPr/>
          <p:nvPr/>
        </p:nvSpPr>
        <p:spPr>
          <a:xfrm rot="5400000">
            <a:off x="3442777" y="2363916"/>
            <a:ext cx="181815" cy="109006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9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92 Abrir llave"/>
          <p:cNvSpPr/>
          <p:nvPr/>
        </p:nvSpPr>
        <p:spPr>
          <a:xfrm rot="5400000">
            <a:off x="11293746" y="2380779"/>
            <a:ext cx="222750" cy="104934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sz="9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54 CuadroTexto"/>
          <p:cNvSpPr txBox="1">
            <a:spLocks noChangeArrowheads="1"/>
          </p:cNvSpPr>
          <p:nvPr/>
        </p:nvSpPr>
        <p:spPr bwMode="auto">
          <a:xfrm>
            <a:off x="10682072" y="1900307"/>
            <a:ext cx="1518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Etapa 4: Concursos bajo el nuevo régimen</a:t>
            </a:r>
          </a:p>
        </p:txBody>
      </p:sp>
      <p:sp>
        <p:nvSpPr>
          <p:cNvPr id="140" name="54 CuadroTexto"/>
          <p:cNvSpPr txBox="1">
            <a:spLocks noChangeArrowheads="1"/>
          </p:cNvSpPr>
          <p:nvPr/>
        </p:nvSpPr>
        <p:spPr bwMode="auto">
          <a:xfrm>
            <a:off x="2414657" y="1590164"/>
            <a:ext cx="21678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Etapa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PE" altLang="es-PE" sz="1200" b="1" dirty="0">
                <a:solidFill>
                  <a:srgbClr val="000000"/>
                </a:solidFill>
                <a:cs typeface="Arial" panose="020B0604020202020204" pitchFamily="34" charset="0"/>
              </a:rPr>
              <a:t>Inicio de Incorporación al Proceso de Tránsito y preparación de la entidad</a:t>
            </a:r>
          </a:p>
        </p:txBody>
      </p:sp>
      <p:cxnSp>
        <p:nvCxnSpPr>
          <p:cNvPr id="141" name="Conector recto 140"/>
          <p:cNvCxnSpPr/>
          <p:nvPr/>
        </p:nvCxnSpPr>
        <p:spPr>
          <a:xfrm>
            <a:off x="593265" y="3234439"/>
            <a:ext cx="11534569" cy="114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/>
          <p:cNvCxnSpPr>
            <a:stCxn id="79" idx="3"/>
          </p:cNvCxnSpPr>
          <p:nvPr/>
        </p:nvCxnSpPr>
        <p:spPr>
          <a:xfrm>
            <a:off x="499314" y="4103986"/>
            <a:ext cx="11521759" cy="4284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>
            <a:off x="683979" y="4517772"/>
            <a:ext cx="11337095" cy="31313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 flipV="1">
            <a:off x="683979" y="4929832"/>
            <a:ext cx="11337095" cy="17487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 flipV="1">
            <a:off x="660364" y="5304750"/>
            <a:ext cx="11384325" cy="22675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3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6">
            <a:extLst>
              <a:ext uri="{FF2B5EF4-FFF2-40B4-BE49-F238E27FC236}">
                <a16:creationId xmlns="" xmlns:a16="http://schemas.microsoft.com/office/drawing/2014/main" id="{00000000-0008-0000-0200-00002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604043"/>
              </p:ext>
            </p:extLst>
          </p:nvPr>
        </p:nvGraphicFramePr>
        <p:xfrm>
          <a:off x="377348" y="1170756"/>
          <a:ext cx="4843200" cy="366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79451"/>
              </p:ext>
            </p:extLst>
          </p:nvPr>
        </p:nvGraphicFramePr>
        <p:xfrm>
          <a:off x="6918497" y="1178216"/>
          <a:ext cx="1350698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1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22057"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Nacional</a:t>
                      </a:r>
                    </a:p>
                  </a:txBody>
                  <a:tcPr marL="31653" marR="31653" marT="23740" marB="237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chemeClr val="bg1"/>
                          </a:solidFill>
                        </a:rPr>
                        <a:t>188</a:t>
                      </a:r>
                    </a:p>
                  </a:txBody>
                  <a:tcPr marL="31653" marR="31653" marT="23740" marB="23740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95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Regional</a:t>
                      </a:r>
                    </a:p>
                  </a:txBody>
                  <a:tcPr marL="31653" marR="31653" marT="23740" marB="237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chemeClr val="bg1"/>
                          </a:solidFill>
                        </a:rPr>
                        <a:t>38</a:t>
                      </a:r>
                    </a:p>
                  </a:txBody>
                  <a:tcPr marL="31653" marR="31653" marT="23740" marB="23740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7357"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Local </a:t>
                      </a:r>
                    </a:p>
                  </a:txBody>
                  <a:tcPr marL="31653" marR="31653" marT="23740" marB="237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chemeClr val="bg1"/>
                          </a:solidFill>
                        </a:rPr>
                        <a:t>193</a:t>
                      </a:r>
                    </a:p>
                  </a:txBody>
                  <a:tcPr marL="31653" marR="31653" marT="23740" marB="23740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01955"/>
              </p:ext>
            </p:extLst>
          </p:nvPr>
        </p:nvGraphicFramePr>
        <p:xfrm>
          <a:off x="8744675" y="1197090"/>
          <a:ext cx="3172926" cy="32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0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8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OTE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Programa/Proyecto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Universidad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Ministerios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OCA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Reguladoras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7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Otros (Hospitales, FMP, Marina, FAP)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Gobierno Regional</a:t>
                      </a:r>
                      <a:endParaRPr lang="es-PE" sz="100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7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Otros (ZOFRA, Majes, Beneficencia, DRE)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Municipalidad Distrital</a:t>
                      </a:r>
                      <a:endParaRPr lang="es-PE" sz="100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Municipalidad Provincial</a:t>
                      </a:r>
                      <a:endParaRPr lang="es-PE" sz="100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9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Otros (</a:t>
                      </a:r>
                      <a:r>
                        <a:rPr lang="es-PE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SATs</a:t>
                      </a: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Beneficencias)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30773" marR="30773" marT="0" marB="0" anchor="ctr"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E" sz="1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PE" sz="1000" dirty="0">
                        <a:effectLst/>
                        <a:latin typeface="+mn-lt"/>
                      </a:endParaRPr>
                    </a:p>
                  </a:txBody>
                  <a:tcPr marL="41032" marR="41032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5220551" y="1217029"/>
            <a:ext cx="1313772" cy="3273555"/>
          </a:xfrm>
          <a:prstGeom prst="rect">
            <a:avLst/>
          </a:prstGeom>
          <a:solidFill>
            <a:srgbClr val="E40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534" b="1" dirty="0">
                <a:solidFill>
                  <a:schemeClr val="bg1"/>
                </a:solidFill>
              </a:rPr>
              <a:t>419 </a:t>
            </a:r>
            <a:r>
              <a:rPr lang="es-PE" sz="1534" b="1" dirty="0">
                <a:solidFill>
                  <a:prstClr val="white"/>
                </a:solidFill>
              </a:rPr>
              <a:t>entidades en proceso de tránsito </a:t>
            </a:r>
          </a:p>
        </p:txBody>
      </p:sp>
      <p:sp>
        <p:nvSpPr>
          <p:cNvPr id="21" name="Flecha derecha 20"/>
          <p:cNvSpPr/>
          <p:nvPr/>
        </p:nvSpPr>
        <p:spPr>
          <a:xfrm>
            <a:off x="6584127" y="2597802"/>
            <a:ext cx="265847" cy="25655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935">
              <a:solidFill>
                <a:prstClr val="white"/>
              </a:solidFill>
            </a:endParaRPr>
          </a:p>
        </p:txBody>
      </p:sp>
      <p:sp>
        <p:nvSpPr>
          <p:cNvPr id="24" name="Flecha derecha 23"/>
          <p:cNvSpPr/>
          <p:nvPr/>
        </p:nvSpPr>
        <p:spPr>
          <a:xfrm>
            <a:off x="8368880" y="2258337"/>
            <a:ext cx="284357" cy="284387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935">
              <a:solidFill>
                <a:prstClr val="white"/>
              </a:solidFill>
            </a:endParaRPr>
          </a:p>
        </p:txBody>
      </p:sp>
      <p:sp>
        <p:nvSpPr>
          <p:cNvPr id="25" name="Flecha derecha 24"/>
          <p:cNvSpPr/>
          <p:nvPr/>
        </p:nvSpPr>
        <p:spPr>
          <a:xfrm>
            <a:off x="8332711" y="3338457"/>
            <a:ext cx="284357" cy="284387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935">
              <a:solidFill>
                <a:prstClr val="white"/>
              </a:solidFill>
            </a:endParaRPr>
          </a:p>
        </p:txBody>
      </p:sp>
      <p:sp>
        <p:nvSpPr>
          <p:cNvPr id="26" name="Flecha derecha 25"/>
          <p:cNvSpPr/>
          <p:nvPr/>
        </p:nvSpPr>
        <p:spPr>
          <a:xfrm>
            <a:off x="8326451" y="3950741"/>
            <a:ext cx="284357" cy="284387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935">
              <a:solidFill>
                <a:prstClr val="white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 bwMode="auto">
          <a:xfrm>
            <a:off x="502152" y="0"/>
            <a:ext cx="11536160" cy="6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PE" altLang="es-PE" sz="4000" b="1" dirty="0">
                <a:solidFill>
                  <a:srgbClr val="FF0000"/>
                </a:solidFill>
                <a:latin typeface="Calibri" panose="020F0502020204030204"/>
              </a:rPr>
              <a:t>Entidades en Proceso de Tránsito</a:t>
            </a:r>
          </a:p>
          <a:p>
            <a:pPr algn="ctr">
              <a:spcBef>
                <a:spcPct val="0"/>
              </a:spcBef>
              <a:buNone/>
            </a:pPr>
            <a:r>
              <a:rPr lang="es-PE" altLang="es-PE" sz="2400" b="1" dirty="0">
                <a:solidFill>
                  <a:srgbClr val="FF0000"/>
                </a:solidFill>
                <a:latin typeface="Calibri" panose="020F0502020204030204"/>
              </a:rPr>
              <a:t>Avance de entidades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altLang="es-PE" sz="24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30068" y="5079661"/>
            <a:ext cx="11203904" cy="1470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 cifras implican:</a:t>
            </a:r>
          </a:p>
          <a:p>
            <a:pPr algn="just"/>
            <a:endParaRPr lang="es-PE" sz="12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 algn="just">
              <a:lnSpc>
                <a:spcPct val="114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419 entidades implican más de 100 mil servidores civiles.</a:t>
            </a:r>
          </a:p>
          <a:p>
            <a:pPr marL="557213" lvl="1" indent="-214313" algn="just">
              <a:lnSpc>
                <a:spcPct val="114000"/>
              </a:lnSpc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s-P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100% de Ministerios en Proceso de Tránsito (19 ministerios).</a:t>
            </a:r>
          </a:p>
          <a:p>
            <a:pPr marL="557213" lvl="1" indent="-214313" algn="just">
              <a:lnSpc>
                <a:spcPct val="114000"/>
              </a:lnSpc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es-P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83% de Universidades en Procesos de Tránsito (39 de 47 universidades).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endParaRPr lang="es-PE" sz="12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0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/>
        </p:nvSpPr>
        <p:spPr>
          <a:xfrm>
            <a:off x="292977" y="2251495"/>
            <a:ext cx="5329628" cy="285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lvl="1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64 entidades de nivel nacional han recibido RI</a:t>
            </a:r>
            <a:r>
              <a:rPr lang="es-PE" sz="135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 como reconocimiento del avance significativo de la entidad en el tránsito.</a:t>
            </a:r>
          </a:p>
          <a:p>
            <a:pPr marL="257175" lvl="1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Las entidades que han recibido RI agrupan, aproximadamente, </a:t>
            </a:r>
            <a:r>
              <a:rPr lang="es-PE" sz="135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60,000 servidores civiles. </a:t>
            </a:r>
          </a:p>
          <a:p>
            <a:pPr marL="257175" lvl="1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Del total de servidores civiles en entidades con RI:</a:t>
            </a:r>
          </a:p>
          <a:p>
            <a:pPr marL="600075" lvl="2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60% CAS </a:t>
            </a:r>
          </a:p>
          <a:p>
            <a:pPr marL="600075" lvl="2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9% D. </a:t>
            </a:r>
            <a:r>
              <a:rPr lang="es-PE" sz="1350" dirty="0" err="1">
                <a:ea typeface="Tahoma" panose="020B0604030504040204" pitchFamily="34" charset="0"/>
                <a:cs typeface="Tahoma" panose="020B0604030504040204" pitchFamily="34" charset="0"/>
              </a:rPr>
              <a:t>Leg</a:t>
            </a: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. N°276 y 9% D. </a:t>
            </a:r>
            <a:r>
              <a:rPr lang="es-PE" sz="1350" dirty="0" err="1">
                <a:ea typeface="Tahoma" panose="020B0604030504040204" pitchFamily="34" charset="0"/>
                <a:cs typeface="Tahoma" panose="020B0604030504040204" pitchFamily="34" charset="0"/>
              </a:rPr>
              <a:t>Leg</a:t>
            </a: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. N°728 </a:t>
            </a:r>
          </a:p>
          <a:p>
            <a:pPr marL="600075" lvl="2" indent="-25717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</a:pPr>
            <a:r>
              <a:rPr lang="es-PE" sz="1350" dirty="0">
                <a:ea typeface="Tahoma" panose="020B0604030504040204" pitchFamily="34" charset="0"/>
                <a:cs typeface="Tahoma" panose="020B0604030504040204" pitchFamily="34" charset="0"/>
              </a:rPr>
              <a:t>22% otros (18% locadores de servicios</a:t>
            </a:r>
            <a:r>
              <a:rPr lang="es-PE" sz="1350" dirty="0" smtClean="0"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s-PE" sz="1350" b="1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ítulo 1"/>
          <p:cNvSpPr txBox="1">
            <a:spLocks/>
          </p:cNvSpPr>
          <p:nvPr/>
        </p:nvSpPr>
        <p:spPr bwMode="auto">
          <a:xfrm>
            <a:off x="322372" y="-1"/>
            <a:ext cx="5500876" cy="168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4000" b="1" dirty="0">
                <a:solidFill>
                  <a:srgbClr val="FF0000"/>
                </a:solidFill>
                <a:latin typeface="Calibri" panose="020F0502020204030204"/>
              </a:rPr>
              <a:t>Entidades en Proceso de Tránsito</a:t>
            </a:r>
          </a:p>
          <a:p>
            <a:pPr>
              <a:spcBef>
                <a:spcPct val="0"/>
              </a:spcBef>
              <a:buNone/>
            </a:pPr>
            <a:r>
              <a:rPr lang="es-PE" altLang="es-PE" sz="2000" b="1" dirty="0">
                <a:solidFill>
                  <a:srgbClr val="FF0000"/>
                </a:solidFill>
                <a:latin typeface="Calibri" panose="020F0502020204030204"/>
              </a:rPr>
              <a:t>Resoluciones de Inicio</a:t>
            </a:r>
          </a:p>
          <a:p>
            <a:pPr>
              <a:spcBef>
                <a:spcPct val="0"/>
              </a:spcBef>
              <a:buFontTx/>
              <a:buNone/>
            </a:pPr>
            <a:endParaRPr lang="es-PE" altLang="es-PE" sz="24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36121"/>
              </p:ext>
            </p:extLst>
          </p:nvPr>
        </p:nvGraphicFramePr>
        <p:xfrm>
          <a:off x="6153387" y="228827"/>
          <a:ext cx="5601885" cy="6118859"/>
        </p:xfrm>
        <a:graphic>
          <a:graphicData uri="http://schemas.openxmlformats.org/drawingml/2006/table">
            <a:tbl>
              <a:tblPr/>
              <a:tblGrid>
                <a:gridCol w="11203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03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03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03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203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5832"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ENTIDADES CON RESOLUCIÓN DE INICIO </a:t>
                      </a:r>
                    </a:p>
                  </a:txBody>
                  <a:tcPr marL="9165" marR="9165" marT="6874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6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MINISTERIOS 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MEF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MININTER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MINEM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PRODUCE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65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MIDIS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MINAGRI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MVCS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MINDEF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583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MINCETUR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MINJUS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MIMP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MINAM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583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13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ACFFA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DEVIDA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 COMPRAS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50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CONADIS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IRTP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OSINFOR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50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INDECI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SUTRAN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9448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AGN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CONIDA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BNP</a:t>
                      </a:r>
                    </a:p>
                  </a:txBody>
                  <a:tcPr marL="9165" marR="9165" marT="6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INPE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COFOPRI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P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5" marR="9165" marT="68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8826208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65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OTE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CEPLAN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SENASA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SUNEDU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INACAL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650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CONCYTEC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SERFOR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SUSALUD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65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SERNANP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OEFA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SENACE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583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SANIPES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APN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SERVIR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INGEMET</a:t>
                      </a:r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513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/ PROYECTO 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PROVIAS NACIONAL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COPESCO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PNSU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65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8650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JUNTOS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QALIWARMA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FONCODES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CUNAMAS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5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RURAL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E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5" marR="9165" marT="6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86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OCA 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95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86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CVH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95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9583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475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ENTIDADES REGIONALES Y LOCALES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SERPAR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LIMA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 PIURA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 Sánchez Carrión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958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65" marR="9165" marT="6874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 Pachitea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 Lince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r>
                        <a:rPr lang="es-PE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APURIMAC</a:t>
                      </a:r>
                      <a:endParaRPr lang="es-P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5" marR="9165" marT="68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AUTODEMA</a:t>
                      </a:r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165" marR="9165" marT="6874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50225" y="142649"/>
            <a:ext cx="7875316" cy="1032719"/>
          </a:xfrm>
        </p:spPr>
        <p:txBody>
          <a:bodyPr/>
          <a:lstStyle/>
          <a:p>
            <a:r>
              <a:rPr lang="es-ES" dirty="0" smtClean="0"/>
              <a:t>Regímenes Laborales</a:t>
            </a:r>
            <a:endParaRPr lang="es-E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978086571"/>
              </p:ext>
            </p:extLst>
          </p:nvPr>
        </p:nvGraphicFramePr>
        <p:xfrm>
          <a:off x="1396982" y="1827484"/>
          <a:ext cx="7439220" cy="4792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0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9369" y="2167878"/>
            <a:ext cx="5285392" cy="1936589"/>
          </a:xfrm>
        </p:spPr>
        <p:txBody>
          <a:bodyPr>
            <a:noAutofit/>
          </a:bodyPr>
          <a:lstStyle/>
          <a:p>
            <a:r>
              <a:rPr lang="es-PE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s-PE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LA NUEVA LEY DEL SERVICIO CIVIL</a:t>
            </a:r>
            <a:endParaRPr lang="es-PE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35234" y="4060117"/>
            <a:ext cx="4847167" cy="1301855"/>
          </a:xfrm>
        </p:spPr>
        <p:txBody>
          <a:bodyPr>
            <a:normAutofit/>
          </a:bodyPr>
          <a:lstStyle/>
          <a:p>
            <a:r>
              <a:rPr lang="es-PE" sz="2400" b="1" dirty="0" smtClean="0">
                <a:solidFill>
                  <a:schemeClr val="accent6">
                    <a:lumMod val="50000"/>
                  </a:schemeClr>
                </a:solidFill>
              </a:rPr>
              <a:t>LA LUZ AL FINAL DEL CAMINO</a:t>
            </a:r>
            <a:endParaRPr lang="es-PE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-2"/>
          <a:stretch>
            <a:fillRect/>
          </a:stretch>
        </p:blipFill>
        <p:spPr>
          <a:xfrm>
            <a:off x="149225" y="1289050"/>
            <a:ext cx="6226175" cy="4143375"/>
          </a:xfrm>
        </p:spPr>
      </p:pic>
    </p:spTree>
    <p:extLst>
      <p:ext uri="{BB962C8B-B14F-4D97-AF65-F5344CB8AC3E}">
        <p14:creationId xmlns:p14="http://schemas.microsoft.com/office/powerpoint/2010/main" val="310590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9898"/>
            <a:ext cx="10972800" cy="835006"/>
          </a:xfrm>
        </p:spPr>
        <p:txBody>
          <a:bodyPr>
            <a:norm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Ámbito de aplicación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276429"/>
              </p:ext>
            </p:extLst>
          </p:nvPr>
        </p:nvGraphicFramePr>
        <p:xfrm>
          <a:off x="1763114" y="1231458"/>
          <a:ext cx="9551729" cy="5413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9736923" y="3617407"/>
            <a:ext cx="423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*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0" y="6488668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* Se les aplica supletoriamente la LSC</a:t>
            </a:r>
          </a:p>
        </p:txBody>
      </p:sp>
    </p:spTree>
    <p:extLst>
      <p:ext uri="{BB962C8B-B14F-4D97-AF65-F5344CB8AC3E}">
        <p14:creationId xmlns:p14="http://schemas.microsoft.com/office/powerpoint/2010/main" val="301772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Características de la Reforma</a:t>
            </a:r>
            <a:endParaRPr lang="es-PE" sz="4000" dirty="0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770095"/>
            <a:ext cx="10217152" cy="38233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chemeClr val="tx1"/>
                </a:solidFill>
              </a:rPr>
              <a:t>Instaura el Mérito.</a:t>
            </a:r>
            <a:endParaRPr lang="es-PE" sz="2400" b="1" dirty="0" smtClean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rgbClr val="000000"/>
                </a:solidFill>
              </a:rPr>
              <a:t>Reforma Gradual e Irreversible.</a:t>
            </a:r>
          </a:p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rgbClr val="000000"/>
                </a:solidFill>
              </a:rPr>
              <a:t>Reforma integral.</a:t>
            </a:r>
          </a:p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rgbClr val="000000"/>
                </a:solidFill>
              </a:rPr>
              <a:t>Cambio de concepción en la carrera.</a:t>
            </a:r>
          </a:p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rgbClr val="000000"/>
                </a:solidFill>
              </a:rPr>
              <a:t>Capacitación con criterios claros y objetivos</a:t>
            </a:r>
          </a:p>
          <a:p>
            <a:pPr marL="514350" indent="-514350">
              <a:buFont typeface="+mj-lt"/>
              <a:buAutoNum type="arabicPeriod"/>
            </a:pPr>
            <a:r>
              <a:rPr lang="es-PE" sz="2400" b="1" dirty="0" smtClean="0">
                <a:solidFill>
                  <a:srgbClr val="000000"/>
                </a:solidFill>
              </a:rPr>
              <a:t>Gestión del Rendimiento para mejorar el desempeño.</a:t>
            </a:r>
          </a:p>
          <a:p>
            <a:pPr marL="514350" indent="-514350">
              <a:buFont typeface="+mj-lt"/>
              <a:buAutoNum type="arabicPeriod"/>
            </a:pPr>
            <a:endParaRPr lang="es-PE" dirty="0" smtClean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567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Características de la Reforma</a:t>
            </a:r>
            <a:endParaRPr lang="es-PE" sz="4000" b="1" dirty="0">
              <a:latin typeface="Calibri"/>
              <a:cs typeface="Calibri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051069"/>
              </p:ext>
            </p:extLst>
          </p:nvPr>
        </p:nvGraphicFramePr>
        <p:xfrm>
          <a:off x="1981199" y="1152527"/>
          <a:ext cx="8536782" cy="528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26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331870" y="3724275"/>
            <a:ext cx="88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 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885230" y="1311719"/>
            <a:ext cx="2235080" cy="4512049"/>
            <a:chOff x="3334" y="625286"/>
            <a:chExt cx="2645513" cy="1885624"/>
          </a:xfrm>
        </p:grpSpPr>
        <p:sp>
          <p:nvSpPr>
            <p:cNvPr id="9" name="Rectángulo 8"/>
            <p:cNvSpPr/>
            <p:nvPr/>
          </p:nvSpPr>
          <p:spPr>
            <a:xfrm>
              <a:off x="3334" y="923603"/>
              <a:ext cx="2645513" cy="158730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ángulo 9"/>
            <p:cNvSpPr/>
            <p:nvPr/>
          </p:nvSpPr>
          <p:spPr>
            <a:xfrm>
              <a:off x="3334" y="625286"/>
              <a:ext cx="2645513" cy="18856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PE" b="1" dirty="0">
                <a:solidFill>
                  <a:schemeClr val="tx1"/>
                </a:solidFill>
                <a:latin typeface="+mj-lt"/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PE" sz="2000" b="1" dirty="0">
                <a:solidFill>
                  <a:schemeClr val="tx1"/>
                </a:solidFill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3. Reforma integral</a:t>
              </a:r>
              <a:r>
                <a:rPr lang="es-PE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PE" sz="400" b="1" dirty="0">
                <a:solidFill>
                  <a:schemeClr val="tx1"/>
                </a:solidFill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a) Mejora la gestión de las personas a través de un tratamiento integral de los recursos humanos (SAGRH en la LSC)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b) Mejora los procesos internos.</a:t>
              </a:r>
            </a:p>
          </p:txBody>
        </p:sp>
      </p:grpSp>
      <p:sp>
        <p:nvSpPr>
          <p:cNvPr id="11" name="Flecha derecha 10"/>
          <p:cNvSpPr/>
          <p:nvPr/>
        </p:nvSpPr>
        <p:spPr>
          <a:xfrm>
            <a:off x="4220923" y="2920521"/>
            <a:ext cx="638429" cy="845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332 Rectángulo redondeado"/>
          <p:cNvSpPr>
            <a:spLocks noChangeArrowheads="1"/>
          </p:cNvSpPr>
          <p:nvPr/>
        </p:nvSpPr>
        <p:spPr bwMode="auto">
          <a:xfrm>
            <a:off x="5092962" y="102544"/>
            <a:ext cx="5567621" cy="72008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Planificación de Políticas de Recursos Humanos</a:t>
            </a:r>
            <a:endParaRPr lang="es-PE" altLang="es-PE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339 Rectángulo"/>
          <p:cNvSpPr>
            <a:spLocks noChangeArrowheads="1"/>
          </p:cNvSpPr>
          <p:nvPr/>
        </p:nvSpPr>
        <p:spPr bwMode="auto">
          <a:xfrm>
            <a:off x="5413925" y="421565"/>
            <a:ext cx="2144315" cy="36004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Dotamos de estrategias y políticas para la gestión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340 Rectángulo"/>
          <p:cNvSpPr>
            <a:spLocks noChangeArrowheads="1"/>
          </p:cNvSpPr>
          <p:nvPr/>
        </p:nvSpPr>
        <p:spPr bwMode="auto">
          <a:xfrm>
            <a:off x="7966189" y="419216"/>
            <a:ext cx="2595406" cy="34798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Planificamos cómo organizaremos los RRHH de la entidad</a:t>
            </a:r>
            <a:endParaRPr lang="es-PE" altLang="es-P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334 Rectángulo redondeado"/>
          <p:cNvSpPr>
            <a:spLocks noChangeArrowheads="1"/>
          </p:cNvSpPr>
          <p:nvPr/>
        </p:nvSpPr>
        <p:spPr bwMode="auto">
          <a:xfrm>
            <a:off x="5067305" y="1333260"/>
            <a:ext cx="1301655" cy="395770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Organización del trabajo y su distribución</a:t>
            </a:r>
          </a:p>
        </p:txBody>
      </p:sp>
      <p:sp>
        <p:nvSpPr>
          <p:cNvPr id="16" name="341 Rectángulo"/>
          <p:cNvSpPr>
            <a:spLocks noChangeArrowheads="1"/>
          </p:cNvSpPr>
          <p:nvPr/>
        </p:nvSpPr>
        <p:spPr bwMode="auto">
          <a:xfrm>
            <a:off x="5367225" y="2760900"/>
            <a:ext cx="796165" cy="812330"/>
          </a:xfrm>
          <a:prstGeom prst="rect">
            <a:avLst/>
          </a:prstGeom>
          <a:solidFill>
            <a:srgbClr val="B6DF89">
              <a:alpha val="96863"/>
            </a:srgb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Diseñar los perfiles de los puestos: requisitos</a:t>
            </a:r>
            <a:endParaRPr lang="es-PE" altLang="es-P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342 Rectángulo"/>
          <p:cNvSpPr>
            <a:spLocks noChangeArrowheads="1"/>
          </p:cNvSpPr>
          <p:nvPr/>
        </p:nvSpPr>
        <p:spPr bwMode="auto">
          <a:xfrm>
            <a:off x="5234077" y="4217159"/>
            <a:ext cx="1054969" cy="829146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Administramos los puestos</a:t>
            </a:r>
            <a:endParaRPr lang="es-PE" altLang="es-P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337 Rectángulo redondeado"/>
          <p:cNvSpPr>
            <a:spLocks noChangeArrowheads="1"/>
          </p:cNvSpPr>
          <p:nvPr/>
        </p:nvSpPr>
        <p:spPr bwMode="auto">
          <a:xfrm>
            <a:off x="9228635" y="984717"/>
            <a:ext cx="1419120" cy="1978478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Gestión de la compensación</a:t>
            </a:r>
            <a:endParaRPr lang="es-PE" altLang="es-PE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357 Rectángulo"/>
          <p:cNvSpPr>
            <a:spLocks noChangeArrowheads="1"/>
          </p:cNvSpPr>
          <p:nvPr/>
        </p:nvSpPr>
        <p:spPr bwMode="auto">
          <a:xfrm>
            <a:off x="9428669" y="1604396"/>
            <a:ext cx="1090800" cy="4651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Pagamos sueldos a servidores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358 Rectángulo"/>
          <p:cNvSpPr>
            <a:spLocks noChangeArrowheads="1"/>
          </p:cNvSpPr>
          <p:nvPr/>
        </p:nvSpPr>
        <p:spPr bwMode="auto">
          <a:xfrm>
            <a:off x="9403379" y="2186778"/>
            <a:ext cx="1128918" cy="68662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Administramos pensiones de los servidores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338 Rectángulo redondeado"/>
          <p:cNvSpPr>
            <a:spLocks noChangeArrowheads="1"/>
          </p:cNvSpPr>
          <p:nvPr/>
        </p:nvSpPr>
        <p:spPr bwMode="auto">
          <a:xfrm>
            <a:off x="9245145" y="3016612"/>
            <a:ext cx="1441096" cy="23068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Gestión del Desarrollo y capacitación</a:t>
            </a:r>
            <a:endParaRPr lang="es-PE" altLang="es-PE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altLang="es-P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359 Rectángulo"/>
          <p:cNvSpPr>
            <a:spLocks noChangeArrowheads="1"/>
          </p:cNvSpPr>
          <p:nvPr/>
        </p:nvSpPr>
        <p:spPr bwMode="auto">
          <a:xfrm>
            <a:off x="9484876" y="3824819"/>
            <a:ext cx="996107" cy="664870"/>
          </a:xfrm>
          <a:prstGeom prst="rect">
            <a:avLst/>
          </a:prstGeom>
          <a:solidFill>
            <a:srgbClr val="B6DF89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Capacitamos a los servidores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360 Rectángulo"/>
          <p:cNvSpPr>
            <a:spLocks noChangeArrowheads="1"/>
          </p:cNvSpPr>
          <p:nvPr/>
        </p:nvSpPr>
        <p:spPr bwMode="auto">
          <a:xfrm>
            <a:off x="9523362" y="4579484"/>
            <a:ext cx="957620" cy="57545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Los servidores progresan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333 Rectángulo redondeado"/>
          <p:cNvSpPr>
            <a:spLocks noChangeArrowheads="1"/>
          </p:cNvSpPr>
          <p:nvPr/>
        </p:nvSpPr>
        <p:spPr bwMode="auto">
          <a:xfrm>
            <a:off x="5307104" y="5690305"/>
            <a:ext cx="5443279" cy="1044229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Gestión </a:t>
            </a: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 relaciones humanas y sociales</a:t>
            </a:r>
            <a:endParaRPr lang="es-PE" altLang="es-PE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altLang="es-PE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361 Rectángulo"/>
          <p:cNvSpPr>
            <a:spLocks noChangeArrowheads="1"/>
          </p:cNvSpPr>
          <p:nvPr/>
        </p:nvSpPr>
        <p:spPr bwMode="auto">
          <a:xfrm>
            <a:off x="5345063" y="6041839"/>
            <a:ext cx="1188000" cy="641384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Relaciones laborales individuales y colectivas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362 Rectángulo"/>
          <p:cNvSpPr>
            <a:spLocks noChangeArrowheads="1"/>
          </p:cNvSpPr>
          <p:nvPr/>
        </p:nvSpPr>
        <p:spPr bwMode="auto">
          <a:xfrm>
            <a:off x="6626729" y="6067494"/>
            <a:ext cx="945000" cy="615729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Seguridad y salud en el trabajo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363 Rectángulo"/>
          <p:cNvSpPr>
            <a:spLocks noChangeArrowheads="1"/>
          </p:cNvSpPr>
          <p:nvPr/>
        </p:nvSpPr>
        <p:spPr bwMode="auto">
          <a:xfrm>
            <a:off x="7631067" y="6054666"/>
            <a:ext cx="810090" cy="602901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Bienestar social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364 Rectángulo"/>
          <p:cNvSpPr>
            <a:spLocks noChangeArrowheads="1"/>
          </p:cNvSpPr>
          <p:nvPr/>
        </p:nvSpPr>
        <p:spPr bwMode="auto">
          <a:xfrm>
            <a:off x="8497093" y="6041839"/>
            <a:ext cx="1073057" cy="61572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Cultura y clima organizacional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365 Rectángulo"/>
          <p:cNvSpPr>
            <a:spLocks noChangeArrowheads="1"/>
          </p:cNvSpPr>
          <p:nvPr/>
        </p:nvSpPr>
        <p:spPr bwMode="auto">
          <a:xfrm>
            <a:off x="9677630" y="6029010"/>
            <a:ext cx="1034267" cy="59007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Comunicación interna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336 Rectángulo redondeado"/>
          <p:cNvSpPr>
            <a:spLocks noChangeArrowheads="1"/>
          </p:cNvSpPr>
          <p:nvPr/>
        </p:nvSpPr>
        <p:spPr bwMode="auto">
          <a:xfrm>
            <a:off x="6506648" y="3950926"/>
            <a:ext cx="2676754" cy="1388759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Gestión del rendimiento </a:t>
            </a:r>
            <a:endParaRPr lang="es-PE" altLang="es-PE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55 Rectángulo"/>
          <p:cNvSpPr>
            <a:spLocks noChangeArrowheads="1"/>
          </p:cNvSpPr>
          <p:nvPr/>
        </p:nvSpPr>
        <p:spPr bwMode="auto">
          <a:xfrm>
            <a:off x="7106275" y="4418774"/>
            <a:ext cx="1720382" cy="891886"/>
          </a:xfrm>
          <a:prstGeom prst="rect">
            <a:avLst/>
          </a:prstGeom>
          <a:solidFill>
            <a:srgbClr val="B6DF89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1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Evaluación del desempeño del servidor (qué hace, cómo lo hace y si contribuye a los objetivos de la entidad</a:t>
            </a:r>
            <a:endParaRPr lang="es-PE" alt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35 Rectángulo redondeado"/>
          <p:cNvSpPr>
            <a:spLocks noChangeArrowheads="1"/>
          </p:cNvSpPr>
          <p:nvPr/>
        </p:nvSpPr>
        <p:spPr bwMode="auto">
          <a:xfrm>
            <a:off x="6416417" y="982758"/>
            <a:ext cx="2754157" cy="2736304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8064A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sz="14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Gestión del empleo</a:t>
            </a:r>
            <a:endParaRPr lang="es-PE" altLang="es-PE" sz="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48 Grupo"/>
          <p:cNvGrpSpPr/>
          <p:nvPr/>
        </p:nvGrpSpPr>
        <p:grpSpPr>
          <a:xfrm>
            <a:off x="7766093" y="978019"/>
            <a:ext cx="1372917" cy="2727882"/>
            <a:chOff x="4995337" y="1866531"/>
            <a:chExt cx="1640408" cy="2498573"/>
          </a:xfrm>
          <a:noFill/>
        </p:grpSpPr>
        <p:sp>
          <p:nvSpPr>
            <p:cNvPr id="34" name="347 Rectángulo"/>
            <p:cNvSpPr>
              <a:spLocks noChangeArrowheads="1"/>
            </p:cNvSpPr>
            <p:nvPr/>
          </p:nvSpPr>
          <p:spPr bwMode="auto">
            <a:xfrm>
              <a:off x="5048488" y="2247584"/>
              <a:ext cx="1438793" cy="41447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Legajos: vida del servidor en el Estado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348 Rectángulo"/>
            <p:cNvSpPr>
              <a:spLocks noChangeArrowheads="1"/>
            </p:cNvSpPr>
            <p:nvPr/>
          </p:nvSpPr>
          <p:spPr bwMode="auto">
            <a:xfrm>
              <a:off x="5029024" y="2708920"/>
              <a:ext cx="1518184" cy="42778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Verificamos que los servidores asistan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349 Rectángulo"/>
            <p:cNvSpPr>
              <a:spLocks noChangeArrowheads="1"/>
            </p:cNvSpPr>
            <p:nvPr/>
          </p:nvSpPr>
          <p:spPr bwMode="auto">
            <a:xfrm>
              <a:off x="5038756" y="3190186"/>
              <a:ext cx="1518184" cy="432270"/>
            </a:xfrm>
            <a:prstGeom prst="rect">
              <a:avLst/>
            </a:prstGeom>
            <a:grpFill/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Nos desplazamos  a otros puestos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350 Rectángulo"/>
            <p:cNvSpPr>
              <a:spLocks noChangeArrowheads="1"/>
            </p:cNvSpPr>
            <p:nvPr/>
          </p:nvSpPr>
          <p:spPr bwMode="auto">
            <a:xfrm>
              <a:off x="5124905" y="3654279"/>
              <a:ext cx="1368000" cy="324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Disciplina interna</a:t>
              </a:r>
            </a:p>
          </p:txBody>
        </p:sp>
        <p:sp>
          <p:nvSpPr>
            <p:cNvPr id="38" name="351 Rectángulo"/>
            <p:cNvSpPr>
              <a:spLocks noChangeArrowheads="1"/>
            </p:cNvSpPr>
            <p:nvPr/>
          </p:nvSpPr>
          <p:spPr bwMode="auto">
            <a:xfrm>
              <a:off x="5124905" y="4013867"/>
              <a:ext cx="1389459" cy="324000"/>
            </a:xfrm>
            <a:prstGeom prst="rect">
              <a:avLst/>
            </a:prstGeom>
            <a:grpFill/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Nos vamos del Estado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352 Rectángulo redondeado"/>
            <p:cNvSpPr/>
            <p:nvPr/>
          </p:nvSpPr>
          <p:spPr>
            <a:xfrm>
              <a:off x="4995337" y="2285557"/>
              <a:ext cx="1584000" cy="2079547"/>
            </a:xfrm>
            <a:prstGeom prst="roundRect">
              <a:avLst>
                <a:gd name="adj" fmla="val 9889"/>
              </a:avLst>
            </a:prstGeom>
            <a:grp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PE"/>
            </a:p>
          </p:txBody>
        </p:sp>
        <p:sp>
          <p:nvSpPr>
            <p:cNvPr id="40" name="47 CuadroTexto"/>
            <p:cNvSpPr txBox="1"/>
            <p:nvPr/>
          </p:nvSpPr>
          <p:spPr>
            <a:xfrm>
              <a:off x="5056454" y="1866531"/>
              <a:ext cx="1579291" cy="4154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/>
                <a:t>Administración de personas</a:t>
              </a:r>
              <a:endParaRPr lang="es-PE" sz="1050" b="1" dirty="0"/>
            </a:p>
          </p:txBody>
        </p:sp>
      </p:grpSp>
      <p:grpSp>
        <p:nvGrpSpPr>
          <p:cNvPr id="41" name="50 Grupo"/>
          <p:cNvGrpSpPr/>
          <p:nvPr/>
        </p:nvGrpSpPr>
        <p:grpSpPr>
          <a:xfrm>
            <a:off x="6295201" y="1390895"/>
            <a:ext cx="1536583" cy="2273031"/>
            <a:chOff x="2897980" y="1966110"/>
            <a:chExt cx="2048777" cy="1966946"/>
          </a:xfrm>
          <a:noFill/>
        </p:grpSpPr>
        <p:sp>
          <p:nvSpPr>
            <p:cNvPr id="42" name="343 Rectángulo"/>
            <p:cNvSpPr>
              <a:spLocks noChangeArrowheads="1"/>
            </p:cNvSpPr>
            <p:nvPr/>
          </p:nvSpPr>
          <p:spPr bwMode="auto">
            <a:xfrm>
              <a:off x="3343955" y="2348880"/>
              <a:ext cx="1368000" cy="295473"/>
            </a:xfrm>
            <a:prstGeom prst="rect">
              <a:avLst/>
            </a:prstGeom>
            <a:solidFill>
              <a:srgbClr val="B6DF8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Seleccionamos personal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344 Rectángulo"/>
            <p:cNvSpPr>
              <a:spLocks noChangeArrowheads="1"/>
            </p:cNvSpPr>
            <p:nvPr/>
          </p:nvSpPr>
          <p:spPr bwMode="auto">
            <a:xfrm>
              <a:off x="3344706" y="2708920"/>
              <a:ext cx="1368000" cy="295473"/>
            </a:xfrm>
            <a:prstGeom prst="rect">
              <a:avLst/>
            </a:prstGeom>
            <a:grpFill/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Como nos vinculamos?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345 Rectángulo redondeado"/>
            <p:cNvSpPr/>
            <p:nvPr/>
          </p:nvSpPr>
          <p:spPr>
            <a:xfrm>
              <a:off x="3224119" y="2276872"/>
              <a:ext cx="1584000" cy="1656184"/>
            </a:xfrm>
            <a:prstGeom prst="roundRect">
              <a:avLst>
                <a:gd name="adj" fmla="val 12066"/>
              </a:avLst>
            </a:prstGeom>
            <a:grp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PE"/>
            </a:p>
          </p:txBody>
        </p:sp>
        <p:sp>
          <p:nvSpPr>
            <p:cNvPr id="45" name="45 CuadroTexto"/>
            <p:cNvSpPr txBox="1"/>
            <p:nvPr/>
          </p:nvSpPr>
          <p:spPr>
            <a:xfrm>
              <a:off x="2897980" y="1966110"/>
              <a:ext cx="2048777" cy="3595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50" b="1" dirty="0"/>
                <a:t>Gestión de la Incorporación</a:t>
              </a:r>
              <a:endParaRPr lang="es-PE" sz="1050" b="1" dirty="0"/>
            </a:p>
          </p:txBody>
        </p:sp>
        <p:sp>
          <p:nvSpPr>
            <p:cNvPr id="46" name="346 Rectángulo"/>
            <p:cNvSpPr>
              <a:spLocks noChangeArrowheads="1"/>
            </p:cNvSpPr>
            <p:nvPr/>
          </p:nvSpPr>
          <p:spPr bwMode="auto">
            <a:xfrm>
              <a:off x="3347864" y="3068960"/>
              <a:ext cx="1368000" cy="403041"/>
            </a:xfrm>
            <a:prstGeom prst="rect">
              <a:avLst/>
            </a:prstGeom>
            <a:solidFill>
              <a:srgbClr val="B6DF8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Inducimos –  que conozcan la entidad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346 Rectángulo"/>
            <p:cNvSpPr>
              <a:spLocks noChangeArrowheads="1"/>
            </p:cNvSpPr>
            <p:nvPr/>
          </p:nvSpPr>
          <p:spPr bwMode="auto">
            <a:xfrm>
              <a:off x="3347864" y="3534514"/>
              <a:ext cx="1368000" cy="324000"/>
            </a:xfrm>
            <a:prstGeom prst="rect">
              <a:avLst/>
            </a:prstGeom>
            <a:grpFill/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PE" altLang="es-PE" sz="1100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Periodo de Prueba</a:t>
              </a:r>
              <a:endParaRPr lang="es-PE" altLang="es-PE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26 Flecha derecha"/>
          <p:cNvSpPr/>
          <p:nvPr/>
        </p:nvSpPr>
        <p:spPr>
          <a:xfrm rot="5400000" flipV="1">
            <a:off x="5738104" y="850296"/>
            <a:ext cx="159102" cy="204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49" name="26 Flecha derecha"/>
          <p:cNvSpPr/>
          <p:nvPr/>
        </p:nvSpPr>
        <p:spPr>
          <a:xfrm rot="5400000" flipV="1">
            <a:off x="9599388" y="913862"/>
            <a:ext cx="170742" cy="162017"/>
          </a:xfrm>
          <a:prstGeom prst="rightArrow">
            <a:avLst>
              <a:gd name="adj1" fmla="val 500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0" name="26 Flecha derecha"/>
          <p:cNvSpPr/>
          <p:nvPr/>
        </p:nvSpPr>
        <p:spPr>
          <a:xfrm rot="5400000" flipV="1">
            <a:off x="7691172" y="3686568"/>
            <a:ext cx="159220" cy="22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1" name="26 Flecha derecha"/>
          <p:cNvSpPr/>
          <p:nvPr/>
        </p:nvSpPr>
        <p:spPr>
          <a:xfrm rot="5400000" flipV="1">
            <a:off x="6301307" y="887729"/>
            <a:ext cx="186316" cy="198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2" name="26 Flecha derecha"/>
          <p:cNvSpPr/>
          <p:nvPr/>
        </p:nvSpPr>
        <p:spPr>
          <a:xfrm rot="5400000" flipV="1">
            <a:off x="9053691" y="945041"/>
            <a:ext cx="215674" cy="164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3" name="27 Flecha derecha"/>
          <p:cNvSpPr/>
          <p:nvPr/>
        </p:nvSpPr>
        <p:spPr>
          <a:xfrm flipV="1">
            <a:off x="6342329" y="2042274"/>
            <a:ext cx="143753" cy="301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4" name="27 Flecha derecha"/>
          <p:cNvSpPr/>
          <p:nvPr/>
        </p:nvSpPr>
        <p:spPr>
          <a:xfrm flipV="1">
            <a:off x="6311582" y="4466877"/>
            <a:ext cx="156580" cy="235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5" name="27 Flecha derecha"/>
          <p:cNvSpPr/>
          <p:nvPr/>
        </p:nvSpPr>
        <p:spPr>
          <a:xfrm flipV="1">
            <a:off x="9176528" y="1974630"/>
            <a:ext cx="91451" cy="296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6" name="33 Flecha izquierda y derecha"/>
          <p:cNvSpPr/>
          <p:nvPr/>
        </p:nvSpPr>
        <p:spPr>
          <a:xfrm>
            <a:off x="9026078" y="4197256"/>
            <a:ext cx="268375" cy="2959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7" name="17 Flecha derecha"/>
          <p:cNvSpPr/>
          <p:nvPr/>
        </p:nvSpPr>
        <p:spPr>
          <a:xfrm rot="16200000">
            <a:off x="5773778" y="5386227"/>
            <a:ext cx="201850" cy="252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8" name="17 Flecha derecha"/>
          <p:cNvSpPr/>
          <p:nvPr/>
        </p:nvSpPr>
        <p:spPr>
          <a:xfrm rot="16200000">
            <a:off x="7783594" y="5417563"/>
            <a:ext cx="171688" cy="244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9" name="17 Flecha derecha"/>
          <p:cNvSpPr/>
          <p:nvPr/>
        </p:nvSpPr>
        <p:spPr>
          <a:xfrm rot="16200000">
            <a:off x="9772665" y="5438294"/>
            <a:ext cx="135433" cy="192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60" name="17 Flecha derecha"/>
          <p:cNvSpPr/>
          <p:nvPr/>
        </p:nvSpPr>
        <p:spPr>
          <a:xfrm rot="16200000">
            <a:off x="6366212" y="5400596"/>
            <a:ext cx="209599" cy="205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61" name="17 Flecha derecha"/>
          <p:cNvSpPr/>
          <p:nvPr/>
        </p:nvSpPr>
        <p:spPr>
          <a:xfrm rot="16200000">
            <a:off x="9174938" y="5398091"/>
            <a:ext cx="191467" cy="2390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62" name="34 Flecha derecha"/>
          <p:cNvSpPr/>
          <p:nvPr/>
        </p:nvSpPr>
        <p:spPr>
          <a:xfrm rot="2640000" flipV="1">
            <a:off x="9038209" y="3590123"/>
            <a:ext cx="247650" cy="2876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/>
          </a:p>
        </p:txBody>
      </p:sp>
      <p:sp>
        <p:nvSpPr>
          <p:cNvPr id="5" name="CuadroTexto 4"/>
          <p:cNvSpPr txBox="1"/>
          <p:nvPr/>
        </p:nvSpPr>
        <p:spPr>
          <a:xfrm>
            <a:off x="189155" y="230078"/>
            <a:ext cx="4686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>
                <a:solidFill>
                  <a:srgbClr val="C00000"/>
                </a:solidFill>
                <a:latin typeface="Calibri"/>
                <a:cs typeface="Calibri"/>
              </a:rPr>
              <a:t>Características de la Reforma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902969" y="6095811"/>
            <a:ext cx="271463" cy="315358"/>
          </a:xfrm>
          <a:prstGeom prst="roundRect">
            <a:avLst/>
          </a:prstGeom>
          <a:solidFill>
            <a:srgbClr val="B6DF8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CuadroTexto 2"/>
          <p:cNvSpPr txBox="1"/>
          <p:nvPr/>
        </p:nvSpPr>
        <p:spPr>
          <a:xfrm>
            <a:off x="1314842" y="5900785"/>
            <a:ext cx="319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Subsistemas priorizados (empezando)</a:t>
            </a:r>
          </a:p>
        </p:txBody>
      </p:sp>
    </p:spTree>
    <p:extLst>
      <p:ext uri="{BB962C8B-B14F-4D97-AF65-F5344CB8AC3E}">
        <p14:creationId xmlns:p14="http://schemas.microsoft.com/office/powerpoint/2010/main" val="205305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1" y="723900"/>
            <a:ext cx="8093869" cy="76200"/>
          </a:xfrm>
        </p:spPr>
        <p:txBody>
          <a:bodyPr>
            <a:normAutofit fontScale="90000"/>
          </a:bodyPr>
          <a:lstStyle/>
          <a:p>
            <a:pPr algn="ctr"/>
            <a:r>
              <a:rPr lang="es-PE" sz="4400" b="1" dirty="0">
                <a:solidFill>
                  <a:srgbClr val="C00000"/>
                </a:solidFill>
                <a:latin typeface="Calibri"/>
                <a:cs typeface="Calibri"/>
              </a:rPr>
              <a:t>Características de la Reforma</a:t>
            </a:r>
            <a:r>
              <a:rPr lang="es-PE" b="1" dirty="0">
                <a:solidFill>
                  <a:srgbClr val="C00000"/>
                </a:solidFill>
                <a:latin typeface="+mn-lt"/>
              </a:rPr>
              <a:t/>
            </a:r>
            <a:br>
              <a:rPr lang="es-PE" b="1" dirty="0">
                <a:solidFill>
                  <a:srgbClr val="C00000"/>
                </a:solidFill>
                <a:latin typeface="+mn-lt"/>
              </a:rPr>
            </a:br>
            <a:endParaRPr lang="es-PE" dirty="0">
              <a:latin typeface="+mn-lt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01631"/>
              </p:ext>
            </p:extLst>
          </p:nvPr>
        </p:nvGraphicFramePr>
        <p:xfrm>
          <a:off x="4823433" y="1114427"/>
          <a:ext cx="6336664" cy="2647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989940762"/>
              </p:ext>
            </p:extLst>
          </p:nvPr>
        </p:nvGraphicFramePr>
        <p:xfrm>
          <a:off x="4836943" y="3997482"/>
          <a:ext cx="6323153" cy="275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631907" y="3829050"/>
            <a:ext cx="88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 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621507" y="1621198"/>
            <a:ext cx="2867335" cy="4008664"/>
            <a:chOff x="3334" y="625286"/>
            <a:chExt cx="2645513" cy="1885624"/>
          </a:xfrm>
        </p:grpSpPr>
        <p:sp>
          <p:nvSpPr>
            <p:cNvPr id="9" name="Rectángulo 8"/>
            <p:cNvSpPr/>
            <p:nvPr/>
          </p:nvSpPr>
          <p:spPr>
            <a:xfrm>
              <a:off x="3334" y="923603"/>
              <a:ext cx="2645513" cy="158730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ángulo 9"/>
            <p:cNvSpPr/>
            <p:nvPr/>
          </p:nvSpPr>
          <p:spPr>
            <a:xfrm>
              <a:off x="3334" y="625286"/>
              <a:ext cx="2645513" cy="18856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PE" b="1" dirty="0">
                <a:solidFill>
                  <a:schemeClr val="tx1"/>
                </a:solidFill>
                <a:latin typeface="+mj-lt"/>
              </a:endParaRP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3. Reforma integral</a:t>
              </a:r>
              <a:r>
                <a:rPr lang="es-PE" sz="2000" dirty="0">
                  <a:solidFill>
                    <a:schemeClr val="tx1"/>
                  </a:solidFill>
                </a:rPr>
                <a:t>: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dirty="0">
                  <a:solidFill>
                    <a:schemeClr val="tx1"/>
                  </a:solidFill>
                </a:rPr>
                <a:t>a) Mejora la gestión de las personas a través de un tratamiento integral de los recursos humanos y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2000" b="1" dirty="0">
                  <a:solidFill>
                    <a:schemeClr val="tx1"/>
                  </a:solidFill>
                </a:rPr>
                <a:t>b) Mejora los procesos internos.</a:t>
              </a:r>
            </a:p>
          </p:txBody>
        </p:sp>
      </p:grpSp>
      <p:sp>
        <p:nvSpPr>
          <p:cNvPr id="11" name="Flecha derecha 10"/>
          <p:cNvSpPr/>
          <p:nvPr/>
        </p:nvSpPr>
        <p:spPr>
          <a:xfrm>
            <a:off x="3657030" y="3086490"/>
            <a:ext cx="864394" cy="1571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Flecha curvada hacia la izquierda 11"/>
          <p:cNvSpPr/>
          <p:nvPr/>
        </p:nvSpPr>
        <p:spPr>
          <a:xfrm>
            <a:off x="11498230" y="2995516"/>
            <a:ext cx="321469" cy="1714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4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énesis">
  <a:themeElements>
    <a:clrScheme name="Gé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é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é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Génesis.thmx</Template>
  <TotalTime>425</TotalTime>
  <Words>2127</Words>
  <Application>Microsoft Office PowerPoint</Application>
  <PresentationFormat>Panorámica</PresentationFormat>
  <Paragraphs>490</Paragraphs>
  <Slides>24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Calisto MT</vt:lpstr>
      <vt:lpstr>Courier New</vt:lpstr>
      <vt:lpstr>Gill Sans MT</vt:lpstr>
      <vt:lpstr>Tahoma</vt:lpstr>
      <vt:lpstr>Times New Roman</vt:lpstr>
      <vt:lpstr>Wingdings</vt:lpstr>
      <vt:lpstr>Génesis</vt:lpstr>
      <vt:lpstr>La Reforma del Servicio Civil</vt:lpstr>
      <vt:lpstr>1. REGÍMENES LABORALES EN EL PERÚ</vt:lpstr>
      <vt:lpstr>Regímenes Laborales</vt:lpstr>
      <vt:lpstr>2. LA NUEVA LEY DEL SERVICIO CIVIL</vt:lpstr>
      <vt:lpstr>Ámbito de aplicación</vt:lpstr>
      <vt:lpstr>Características de la Reforma</vt:lpstr>
      <vt:lpstr>Características de la Reforma</vt:lpstr>
      <vt:lpstr>Presentación de PowerPoint</vt:lpstr>
      <vt:lpstr>Características de la Reforma </vt:lpstr>
      <vt:lpstr>Características de la Reforma</vt:lpstr>
      <vt:lpstr>Presentación de PowerPoint</vt:lpstr>
      <vt:lpstr>Presentación de PowerPoint</vt:lpstr>
      <vt:lpstr>Características de la Reforma </vt:lpstr>
      <vt:lpstr>Características de la Reforma: Evaluación de desempeño</vt:lpstr>
      <vt:lpstr>3. EL TRÁNSITO A LA NUEVA LEY DEL SERVICIO CIVIL</vt:lpstr>
      <vt:lpstr>Presentación de PowerPoint</vt:lpstr>
      <vt:lpstr>Presentación de PowerPoint</vt:lpstr>
      <vt:lpstr>Presentación de PowerPoint</vt:lpstr>
      <vt:lpstr>Reglas para el tránsito de servidores al nuevo servicio civil</vt:lpstr>
      <vt:lpstr>Beneficios de la Reforma</vt:lpstr>
      <vt:lpstr>4. EL TRÁNSITO HOY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Dante Javier Mendoza Antonioli</dc:creator>
  <cp:lastModifiedBy>cpracticante cpracticante</cp:lastModifiedBy>
  <cp:revision>31</cp:revision>
  <dcterms:created xsi:type="dcterms:W3CDTF">2018-09-26T14:15:25Z</dcterms:created>
  <dcterms:modified xsi:type="dcterms:W3CDTF">2018-09-28T13:07:50Z</dcterms:modified>
</cp:coreProperties>
</file>