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59" r:id="rId3"/>
    <p:sldId id="260" r:id="rId4"/>
    <p:sldId id="261" r:id="rId5"/>
    <p:sldId id="269" r:id="rId6"/>
    <p:sldId id="270" r:id="rId7"/>
    <p:sldId id="271" r:id="rId8"/>
    <p:sldId id="275" r:id="rId9"/>
    <p:sldId id="276" r:id="rId10"/>
    <p:sldId id="277" r:id="rId11"/>
    <p:sldId id="278" r:id="rId12"/>
    <p:sldId id="279" r:id="rId13"/>
    <p:sldId id="280" r:id="rId14"/>
    <p:sldId id="281" r:id="rId15"/>
    <p:sldId id="283" r:id="rId16"/>
    <p:sldId id="282"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72" r:id="rId31"/>
    <p:sldId id="262" r:id="rId32"/>
    <p:sldId id="263" r:id="rId33"/>
    <p:sldId id="265" r:id="rId34"/>
    <p:sldId id="266" r:id="rId35"/>
    <p:sldId id="267" r:id="rId3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A872C-E1C0-4882-B92D-19C9C28A2C91}" type="datetimeFigureOut">
              <a:rPr lang="es-PE" smtClean="0"/>
              <a:t>28/09/2018</a:t>
            </a:fld>
            <a:endParaRPr lang="es-PE"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282C5-1909-42E3-9C87-4FFB4164AB5D}" type="slidenum">
              <a:rPr lang="es-PE" smtClean="0"/>
              <a:t>‹Nº›</a:t>
            </a:fld>
            <a:endParaRPr lang="es-PE" dirty="0"/>
          </a:p>
        </p:txBody>
      </p:sp>
    </p:spTree>
    <p:extLst>
      <p:ext uri="{BB962C8B-B14F-4D97-AF65-F5344CB8AC3E}">
        <p14:creationId xmlns:p14="http://schemas.microsoft.com/office/powerpoint/2010/main" val="31247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ES" dirty="0" smtClean="0"/>
          </a:p>
        </p:txBody>
      </p:sp>
    </p:spTree>
    <p:extLst>
      <p:ext uri="{BB962C8B-B14F-4D97-AF65-F5344CB8AC3E}">
        <p14:creationId xmlns:p14="http://schemas.microsoft.com/office/powerpoint/2010/main" val="385060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dirty="0" smtClean="0"/>
          </a:p>
        </p:txBody>
      </p:sp>
      <p:sp>
        <p:nvSpPr>
          <p:cNvPr id="4" name="3 Marcador de número de diapositiva"/>
          <p:cNvSpPr>
            <a:spLocks noGrp="1"/>
          </p:cNvSpPr>
          <p:nvPr>
            <p:ph type="sldNum" sz="quarter" idx="5"/>
          </p:nvPr>
        </p:nvSpPr>
        <p:spPr/>
        <p:txBody>
          <a:bodyPr/>
          <a:lstStyle/>
          <a:p>
            <a:pPr>
              <a:defRPr/>
            </a:pPr>
            <a:fld id="{D5868EA2-C43D-4163-9D3A-2335DB153B80}" type="slidenum">
              <a:rPr lang="es-PE" smtClean="0"/>
              <a:pPr>
                <a:defRPr/>
              </a:pPr>
              <a:t>35</a:t>
            </a:fld>
            <a:endParaRPr lang="es-PE" dirty="0"/>
          </a:p>
        </p:txBody>
      </p:sp>
    </p:spTree>
    <p:extLst>
      <p:ext uri="{BB962C8B-B14F-4D97-AF65-F5344CB8AC3E}">
        <p14:creationId xmlns:p14="http://schemas.microsoft.com/office/powerpoint/2010/main" val="164861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267982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94144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63275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126642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26903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232012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242959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360270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360378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338930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3B59C90-41F1-4C37-BFAE-321C56287621}" type="datetimeFigureOut">
              <a:rPr lang="es-PE" smtClean="0"/>
              <a:t>28/09/2018</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EBE2A667-B095-4C90-AB82-AECC5FE8DFC7}" type="slidenum">
              <a:rPr lang="es-PE" smtClean="0"/>
              <a:t>‹Nº›</a:t>
            </a:fld>
            <a:endParaRPr lang="es-PE" dirty="0"/>
          </a:p>
        </p:txBody>
      </p:sp>
    </p:spTree>
    <p:extLst>
      <p:ext uri="{BB962C8B-B14F-4D97-AF65-F5344CB8AC3E}">
        <p14:creationId xmlns:p14="http://schemas.microsoft.com/office/powerpoint/2010/main" val="266044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59C90-41F1-4C37-BFAE-321C56287621}" type="datetimeFigureOut">
              <a:rPr lang="es-PE" smtClean="0"/>
              <a:t>28/09/2018</a:t>
            </a:fld>
            <a:endParaRPr lang="es-PE"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2A667-B095-4C90-AB82-AECC5FE8DFC7}" type="slidenum">
              <a:rPr lang="es-PE" smtClean="0"/>
              <a:t>‹Nº›</a:t>
            </a:fld>
            <a:endParaRPr lang="es-PE" dirty="0"/>
          </a:p>
        </p:txBody>
      </p:sp>
    </p:spTree>
    <p:extLst>
      <p:ext uri="{BB962C8B-B14F-4D97-AF65-F5344CB8AC3E}">
        <p14:creationId xmlns:p14="http://schemas.microsoft.com/office/powerpoint/2010/main" val="224176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28925" y="2554288"/>
            <a:ext cx="6316663" cy="1101725"/>
          </a:xfrm>
        </p:spPr>
        <p:txBody>
          <a:bodyPr>
            <a:normAutofit fontScale="90000"/>
          </a:bodyPr>
          <a:lstStyle/>
          <a:p>
            <a:pPr>
              <a:defRPr/>
            </a:pPr>
            <a:r>
              <a:rPr lang="es-PE" sz="4000" b="1" dirty="0" smtClean="0"/>
              <a:t>Solución de controversias durante la ejecución contractual</a:t>
            </a:r>
            <a:endParaRPr lang="es-PE" sz="4000" b="1" dirty="0"/>
          </a:p>
        </p:txBody>
      </p:sp>
      <p:grpSp>
        <p:nvGrpSpPr>
          <p:cNvPr id="4099" name="Grupo 2"/>
          <p:cNvGrpSpPr>
            <a:grpSpLocks/>
          </p:cNvGrpSpPr>
          <p:nvPr/>
        </p:nvGrpSpPr>
        <p:grpSpPr bwMode="auto">
          <a:xfrm>
            <a:off x="0" y="15875"/>
            <a:ext cx="12192000" cy="6842125"/>
            <a:chOff x="14613" y="0"/>
            <a:chExt cx="12177387" cy="6846690"/>
          </a:xfrm>
        </p:grpSpPr>
        <p:sp>
          <p:nvSpPr>
            <p:cNvPr id="4" name="Triángulo rectángulo 3"/>
            <p:cNvSpPr/>
            <p:nvPr/>
          </p:nvSpPr>
          <p:spPr>
            <a:xfrm flipH="1" flipV="1">
              <a:off x="8323143" y="0"/>
              <a:ext cx="3677001" cy="3356626"/>
            </a:xfrm>
            <a:prstGeom prst="rtTriangle">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5" name="Triángulo rectángulo 4"/>
            <p:cNvSpPr/>
            <p:nvPr/>
          </p:nvSpPr>
          <p:spPr>
            <a:xfrm flipH="1" flipV="1">
              <a:off x="10111696" y="0"/>
              <a:ext cx="1744157" cy="33709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6" name="Triángulo rectángulo 5"/>
            <p:cNvSpPr/>
            <p:nvPr/>
          </p:nvSpPr>
          <p:spPr>
            <a:xfrm flipH="1" flipV="1">
              <a:off x="10489069" y="0"/>
              <a:ext cx="1702931" cy="3933272"/>
            </a:xfrm>
            <a:prstGeom prst="rtTriangle">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7" name="Triángulo rectángulo 6"/>
            <p:cNvSpPr/>
            <p:nvPr/>
          </p:nvSpPr>
          <p:spPr>
            <a:xfrm rot="5400000" flipH="1" flipV="1">
              <a:off x="6463613" y="1118302"/>
              <a:ext cx="3849078" cy="7607696"/>
            </a:xfrm>
            <a:prstGeom prst="rtTriangle">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8" name="Triángulo rectángulo 7"/>
            <p:cNvSpPr/>
            <p:nvPr/>
          </p:nvSpPr>
          <p:spPr>
            <a:xfrm>
              <a:off x="14613" y="5156463"/>
              <a:ext cx="664366" cy="1690227"/>
            </a:xfrm>
            <a:prstGeom prst="rtTriangle">
              <a:avLst/>
            </a:prstGeom>
            <a:solidFill>
              <a:srgbClr val="0D17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grpSp>
    </p:spTree>
    <p:extLst>
      <p:ext uri="{BB962C8B-B14F-4D97-AF65-F5344CB8AC3E}">
        <p14:creationId xmlns:p14="http://schemas.microsoft.com/office/powerpoint/2010/main" val="319996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2539" y="275422"/>
            <a:ext cx="11347373" cy="6235547"/>
          </a:xfrm>
        </p:spPr>
        <p:txBody>
          <a:bodyPr>
            <a:normAutofit/>
          </a:bodyPr>
          <a:lstStyle/>
          <a:p>
            <a:pPr marL="0" indent="0" algn="just">
              <a:buNone/>
            </a:pPr>
            <a:r>
              <a:rPr lang="es-PE" dirty="0" smtClean="0"/>
              <a:t>d) Cuando a pesar de haberse precisado en el convenio arbitral que el arbitraje es institucional se ha designado a una institución arbitral no acreditada. </a:t>
            </a:r>
          </a:p>
          <a:p>
            <a:pPr marL="0" indent="0" algn="just">
              <a:buNone/>
            </a:pPr>
            <a:r>
              <a:rPr lang="es-PE" dirty="0" smtClean="0"/>
              <a:t>e) Cuando, a pesar de no cumplirse con las condiciones establecidas en el numeral 184.3 del artículo 184, en el convenio arbitral se señala expresamente que el arbitraje es ad hoc. </a:t>
            </a:r>
          </a:p>
          <a:p>
            <a:pPr marL="0" indent="0" algn="just">
              <a:buNone/>
            </a:pPr>
            <a:r>
              <a:rPr lang="es-PE" dirty="0" smtClean="0"/>
              <a:t>f) Cuando en el convenio arbitral no se haya precisado el tipo de arbitraje.</a:t>
            </a:r>
          </a:p>
          <a:p>
            <a:pPr marL="0" indent="0" algn="just">
              <a:buNone/>
            </a:pPr>
            <a:r>
              <a:rPr lang="es-PE" dirty="0" smtClean="0"/>
              <a:t>g) Cuando en el convenio arbitral se encargó el arbitraje al SNAOSCE en contravención a lo establecido en el presente Reglamento y en el Reglamento del SNA-OSCE. </a:t>
            </a:r>
          </a:p>
          <a:p>
            <a:pPr marL="0" indent="0" algn="just">
              <a:buNone/>
            </a:pPr>
            <a:r>
              <a:rPr lang="es-PE" dirty="0" smtClean="0"/>
              <a:t>h) Cuando se trate de controversias que se desprenden de órdenes de compra o de servicios derivadas del Acuerdo Marco, siempre que no se haya incorporado un convenio arbitral en las mismas</a:t>
            </a:r>
          </a:p>
          <a:p>
            <a:pPr algn="just"/>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29287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860" y="297456"/>
            <a:ext cx="10515600" cy="1035586"/>
          </a:xfrm>
        </p:spPr>
        <p:txBody>
          <a:bodyPr/>
          <a:lstStyle/>
          <a:p>
            <a:pPr algn="ctr"/>
            <a:r>
              <a:rPr lang="es-MX" b="1" dirty="0" smtClean="0">
                <a:solidFill>
                  <a:schemeClr val="accent1">
                    <a:lumMod val="75000"/>
                  </a:schemeClr>
                </a:solidFill>
              </a:rPr>
              <a:t>SOLICITUD DE ARBITRAJE AD HOC</a:t>
            </a:r>
            <a:endParaRPr lang="es-PE" b="1" dirty="0">
              <a:solidFill>
                <a:schemeClr val="accent1">
                  <a:lumMod val="75000"/>
                </a:schemeClr>
              </a:solidFill>
            </a:endParaRPr>
          </a:p>
        </p:txBody>
      </p:sp>
      <p:sp>
        <p:nvSpPr>
          <p:cNvPr id="3" name="Marcador de contenido 2"/>
          <p:cNvSpPr>
            <a:spLocks noGrp="1"/>
          </p:cNvSpPr>
          <p:nvPr>
            <p:ph idx="1"/>
          </p:nvPr>
        </p:nvSpPr>
        <p:spPr>
          <a:xfrm>
            <a:off x="561860" y="1333042"/>
            <a:ext cx="11457542" cy="5398264"/>
          </a:xfrm>
        </p:spPr>
        <p:txBody>
          <a:bodyPr>
            <a:normAutofit lnSpcReduction="10000"/>
          </a:bodyPr>
          <a:lstStyle/>
          <a:p>
            <a:r>
              <a:rPr lang="es-PE" dirty="0" smtClean="0"/>
              <a:t>El arbitraje ad hoc se inicia con la solicitud de arbitraje dirigida a la otra parte por escrito</a:t>
            </a:r>
          </a:p>
          <a:p>
            <a:pPr marL="0" indent="0">
              <a:buNone/>
            </a:pPr>
            <a:endParaRPr lang="es-PE" dirty="0" smtClean="0"/>
          </a:p>
          <a:p>
            <a:r>
              <a:rPr lang="es-PE" dirty="0" smtClean="0"/>
              <a:t>Se indica el convenio arbitral.</a:t>
            </a:r>
          </a:p>
          <a:p>
            <a:pPr marL="0" indent="0">
              <a:buNone/>
            </a:pPr>
            <a:endParaRPr lang="es-PE" dirty="0" smtClean="0"/>
          </a:p>
          <a:p>
            <a:r>
              <a:rPr lang="es-PE" dirty="0"/>
              <a:t>U</a:t>
            </a:r>
            <a:r>
              <a:rPr lang="es-PE" dirty="0" smtClean="0"/>
              <a:t>n resumen de la o las controversias a ser sometidas a arbitraje y su cuantía.</a:t>
            </a:r>
          </a:p>
          <a:p>
            <a:pPr marL="0" indent="0">
              <a:buNone/>
            </a:pPr>
            <a:endParaRPr lang="es-PE" dirty="0" smtClean="0"/>
          </a:p>
          <a:p>
            <a:r>
              <a:rPr lang="es-PE" dirty="0"/>
              <a:t>L</a:t>
            </a:r>
            <a:r>
              <a:rPr lang="es-PE" dirty="0" smtClean="0"/>
              <a:t>a designación del árbitro, cuando corresponda.</a:t>
            </a:r>
          </a:p>
          <a:p>
            <a:pPr marL="0" indent="0">
              <a:buNone/>
            </a:pPr>
            <a:endParaRPr lang="es-PE" dirty="0" smtClean="0"/>
          </a:p>
          <a:p>
            <a:r>
              <a:rPr lang="es-PE" dirty="0" smtClean="0"/>
              <a:t>La solicitud a la Entidad o al contratista debe ser dirigida al último domicilio válidamente señalado para efectos de la ejecución contractual.</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354395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1">
                    <a:lumMod val="75000"/>
                  </a:schemeClr>
                </a:solidFill>
              </a:rPr>
              <a:t>RESPUESTA DE ARBITRAJE AD HOC</a:t>
            </a:r>
            <a:endParaRPr lang="es-PE" b="1" dirty="0">
              <a:solidFill>
                <a:schemeClr val="accent1">
                  <a:lumMod val="75000"/>
                </a:schemeClr>
              </a:solidFill>
            </a:endParaRPr>
          </a:p>
        </p:txBody>
      </p:sp>
      <p:sp>
        <p:nvSpPr>
          <p:cNvPr id="3" name="Marcador de contenido 2"/>
          <p:cNvSpPr>
            <a:spLocks noGrp="1"/>
          </p:cNvSpPr>
          <p:nvPr>
            <p:ph idx="1"/>
          </p:nvPr>
        </p:nvSpPr>
        <p:spPr>
          <a:xfrm>
            <a:off x="838200" y="1690688"/>
            <a:ext cx="10515600" cy="4351338"/>
          </a:xfrm>
        </p:spPr>
        <p:txBody>
          <a:bodyPr>
            <a:normAutofit fontScale="92500" lnSpcReduction="20000"/>
          </a:bodyPr>
          <a:lstStyle/>
          <a:p>
            <a:pPr algn="just"/>
            <a:r>
              <a:rPr lang="es-PE" dirty="0" smtClean="0"/>
              <a:t>La parte que reciba una solicitud de arbitraje ad hoc, debe responderla por escrito dentro del plazo de diez (10) días hábiles, contados a partir del día siguiente de la recepción de la respectiva solicitud.</a:t>
            </a:r>
          </a:p>
          <a:p>
            <a:pPr marL="0" indent="0" algn="just">
              <a:buNone/>
            </a:pPr>
            <a:endParaRPr lang="es-PE" dirty="0" smtClean="0"/>
          </a:p>
          <a:p>
            <a:pPr algn="just"/>
            <a:r>
              <a:rPr lang="es-PE" dirty="0"/>
              <a:t>C</a:t>
            </a:r>
            <a:r>
              <a:rPr lang="es-PE" dirty="0" smtClean="0"/>
              <a:t>onsignar indicación de la designación del árbitro, de corresponder.</a:t>
            </a:r>
          </a:p>
          <a:p>
            <a:pPr marL="0" indent="0" algn="just">
              <a:buNone/>
            </a:pPr>
            <a:endParaRPr lang="es-PE" dirty="0" smtClean="0"/>
          </a:p>
          <a:p>
            <a:pPr algn="just"/>
            <a:r>
              <a:rPr lang="es-PE" dirty="0"/>
              <a:t>P</a:t>
            </a:r>
            <a:r>
              <a:rPr lang="es-PE" dirty="0" smtClean="0"/>
              <a:t>osición o resumen referencial respecto de la controversia y su cuantía. </a:t>
            </a:r>
          </a:p>
          <a:p>
            <a:pPr marL="0" indent="0" algn="just">
              <a:buNone/>
            </a:pPr>
            <a:endParaRPr lang="es-PE" dirty="0" smtClean="0"/>
          </a:p>
          <a:p>
            <a:pPr algn="just"/>
            <a:r>
              <a:rPr lang="es-PE" dirty="0" smtClean="0"/>
              <a:t>La falta de respuesta o toda oposición formulada en contra del arbitraje, no interrumpe el desarrollo del mismo ni de los respectivos procedimientos para que se lleve a cabo la conformación del tribunal arbitral o árbitro único y la tramitación del arbitraje.</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52420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87823"/>
            <a:ext cx="10515600" cy="798322"/>
          </a:xfrm>
        </p:spPr>
        <p:txBody>
          <a:bodyPr/>
          <a:lstStyle/>
          <a:p>
            <a:pPr algn="ctr"/>
            <a:r>
              <a:rPr lang="es-MX" b="1" dirty="0" smtClean="0">
                <a:solidFill>
                  <a:schemeClr val="accent1">
                    <a:lumMod val="75000"/>
                  </a:schemeClr>
                </a:solidFill>
              </a:rPr>
              <a:t>ARBITROS</a:t>
            </a:r>
            <a:endParaRPr lang="es-PE" b="1" dirty="0">
              <a:solidFill>
                <a:schemeClr val="accent1">
                  <a:lumMod val="75000"/>
                </a:schemeClr>
              </a:solidFill>
            </a:endParaRPr>
          </a:p>
        </p:txBody>
      </p:sp>
      <p:sp>
        <p:nvSpPr>
          <p:cNvPr id="3" name="Marcador de contenido 2"/>
          <p:cNvSpPr>
            <a:spLocks noGrp="1"/>
          </p:cNvSpPr>
          <p:nvPr>
            <p:ph idx="1"/>
          </p:nvPr>
        </p:nvSpPr>
        <p:spPr>
          <a:xfrm>
            <a:off x="838200" y="1795748"/>
            <a:ext cx="10515600" cy="4538951"/>
          </a:xfrm>
        </p:spPr>
        <p:txBody>
          <a:bodyPr/>
          <a:lstStyle/>
          <a:p>
            <a:r>
              <a:rPr lang="es-PE" dirty="0" smtClean="0"/>
              <a:t>El arbitraje es resuelto por árbitro único o por un tribunal arbitral conformado por tres (3) árbitros, según el acuerdo de las partes,</a:t>
            </a:r>
          </a:p>
          <a:p>
            <a:r>
              <a:rPr lang="es-MX" dirty="0" smtClean="0"/>
              <a:t>No aplica para arbitrajes administrados por el SNA OSCE</a:t>
            </a:r>
          </a:p>
          <a:p>
            <a:r>
              <a:rPr lang="es-PE" dirty="0" smtClean="0"/>
              <a:t>La Entidad formula una propuesta sobre el número de árbitros que resuelven las controversias en la cláusula de solución de controversias de la proforma de contrato contenida en los documentos del procedimiento de selección. </a:t>
            </a:r>
          </a:p>
          <a:p>
            <a:r>
              <a:rPr lang="es-PE" dirty="0" smtClean="0"/>
              <a:t>El postor puede consentir o no la propuesta de la Entidad al momento de la presentación de su oferta. </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37258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1">
                    <a:lumMod val="75000"/>
                  </a:schemeClr>
                </a:solidFill>
              </a:rPr>
              <a:t>ARBITROS</a:t>
            </a:r>
            <a:endParaRPr lang="es-PE" dirty="0">
              <a:solidFill>
                <a:schemeClr val="accent1">
                  <a:lumMod val="75000"/>
                </a:schemeClr>
              </a:solidFill>
            </a:endParaRPr>
          </a:p>
        </p:txBody>
      </p:sp>
      <p:sp>
        <p:nvSpPr>
          <p:cNvPr id="3" name="Marcador de contenido 2"/>
          <p:cNvSpPr>
            <a:spLocks noGrp="1"/>
          </p:cNvSpPr>
          <p:nvPr>
            <p:ph idx="1"/>
          </p:nvPr>
        </p:nvSpPr>
        <p:spPr>
          <a:xfrm>
            <a:off x="838200" y="1517153"/>
            <a:ext cx="10515600" cy="5181102"/>
          </a:xfrm>
        </p:spPr>
        <p:txBody>
          <a:bodyPr>
            <a:normAutofit fontScale="85000" lnSpcReduction="20000"/>
          </a:bodyPr>
          <a:lstStyle/>
          <a:p>
            <a:r>
              <a:rPr lang="es-PE" dirty="0" smtClean="0"/>
              <a:t>Si el postor no está de acuerdo con la propuesta de la Entidad o no se pronuncia al respecto en su oferta o si la Entidad no cumple con proponer la fórmula en la proforma del contrato, el arbitraje es resuelto por árbitro único tratándose de un arbitraje ad hoc.</a:t>
            </a:r>
          </a:p>
          <a:p>
            <a:endParaRPr lang="es-PE" dirty="0" smtClean="0"/>
          </a:p>
          <a:p>
            <a:r>
              <a:rPr lang="es-PE" dirty="0" smtClean="0"/>
              <a:t>En el caso del arbitraje institucional, se determina el número de árbitros correspondiente conforme a las disposiciones del reglamento respectivo</a:t>
            </a:r>
          </a:p>
          <a:p>
            <a:endParaRPr lang="es-MX" dirty="0"/>
          </a:p>
          <a:p>
            <a:r>
              <a:rPr lang="es-PE" dirty="0" smtClean="0"/>
              <a:t>La designación del árbitro por parte de la Entidad debe ser aprobada por su Titular o por el servidor en quien este haya delegado tal función, tanto en el arbitraje institucional como en el ad hoc. </a:t>
            </a:r>
          </a:p>
          <a:p>
            <a:pPr marL="0" indent="0">
              <a:buNone/>
            </a:pPr>
            <a:endParaRPr lang="es-PE" dirty="0" smtClean="0"/>
          </a:p>
          <a:p>
            <a:r>
              <a:rPr lang="es-PE" dirty="0" smtClean="0"/>
              <a:t>En los arbitrajes institucionales, la institución arbitral debe verificar que los árbitros cumplan con los requisitos establecidos en el numeral 45.6 del artículo 45 de la Ley.</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85023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1">
                    <a:lumMod val="75000"/>
                  </a:schemeClr>
                </a:solidFill>
              </a:rPr>
              <a:t>REQUISITOS PARA SER ÁRBITRO</a:t>
            </a:r>
            <a:endParaRPr lang="es-PE" b="1" dirty="0">
              <a:solidFill>
                <a:schemeClr val="accent1">
                  <a:lumMod val="75000"/>
                </a:schemeClr>
              </a:solidFill>
            </a:endParaRPr>
          </a:p>
        </p:txBody>
      </p:sp>
      <p:sp>
        <p:nvSpPr>
          <p:cNvPr id="3" name="Marcador de contenido 2"/>
          <p:cNvSpPr>
            <a:spLocks noGrp="1"/>
          </p:cNvSpPr>
          <p:nvPr>
            <p:ph idx="1"/>
          </p:nvPr>
        </p:nvSpPr>
        <p:spPr/>
        <p:txBody>
          <a:bodyPr>
            <a:normAutofit fontScale="85000" lnSpcReduction="20000"/>
          </a:bodyPr>
          <a:lstStyle/>
          <a:p>
            <a:r>
              <a:rPr lang="es-PE" dirty="0" smtClean="0"/>
              <a:t>Para desempeñarse como árbitro en los arbitrajes ad hoc, se requiere estar inscrito en el Registro Nacional de Árbitros (RNA). El registro es de aprobación automática, sujeto a fiscalización posterior.</a:t>
            </a:r>
          </a:p>
          <a:p>
            <a:pPr marL="0" indent="0">
              <a:buNone/>
            </a:pPr>
            <a:endParaRPr lang="es-PE" dirty="0" smtClean="0"/>
          </a:p>
          <a:p>
            <a:r>
              <a:rPr lang="es-PE" dirty="0"/>
              <a:t>El árbitro único y el presidente del tribunal arbitral deben ser necesariamente </a:t>
            </a:r>
            <a:r>
              <a:rPr lang="es-PE" dirty="0" smtClean="0"/>
              <a:t>abogados y contar con especialización </a:t>
            </a:r>
            <a:r>
              <a:rPr lang="es-PE" dirty="0"/>
              <a:t>acreditada </a:t>
            </a:r>
            <a:r>
              <a:rPr lang="es-PE" dirty="0" smtClean="0"/>
              <a:t>en:</a:t>
            </a:r>
          </a:p>
          <a:p>
            <a:pPr>
              <a:buFontTx/>
              <a:buChar char="-"/>
            </a:pPr>
            <a:r>
              <a:rPr lang="es-PE" dirty="0" smtClean="0"/>
              <a:t>derecho administrativo</a:t>
            </a:r>
          </a:p>
          <a:p>
            <a:pPr>
              <a:buFontTx/>
              <a:buChar char="-"/>
            </a:pPr>
            <a:r>
              <a:rPr lang="es-PE" dirty="0" smtClean="0"/>
              <a:t>Arbitraje</a:t>
            </a:r>
          </a:p>
          <a:p>
            <a:pPr>
              <a:buFontTx/>
              <a:buChar char="-"/>
            </a:pPr>
            <a:r>
              <a:rPr lang="es-PE" dirty="0" smtClean="0"/>
              <a:t>contrataciones </a:t>
            </a:r>
            <a:r>
              <a:rPr lang="es-PE" dirty="0"/>
              <a:t>con el Estado. </a:t>
            </a:r>
            <a:endParaRPr lang="es-PE" dirty="0" smtClean="0"/>
          </a:p>
          <a:p>
            <a:pPr marL="0" indent="0">
              <a:buNone/>
            </a:pPr>
            <a:endParaRPr lang="es-PE" dirty="0" smtClean="0"/>
          </a:p>
          <a:p>
            <a:r>
              <a:rPr lang="es-PE" dirty="0" smtClean="0"/>
              <a:t>Los </a:t>
            </a:r>
            <a:r>
              <a:rPr lang="es-PE" dirty="0"/>
              <a:t>demás integrantes del tribunal arbitral pueden ser expertos o profesionales en otras materias, debiendo necesariamente tener conocimiento en contrataciones con el Estado. </a:t>
            </a:r>
          </a:p>
          <a:p>
            <a:endParaRPr lang="es-PE" dirty="0"/>
          </a:p>
          <a:p>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244040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3396" y="258944"/>
            <a:ext cx="10515600" cy="897668"/>
          </a:xfrm>
        </p:spPr>
        <p:txBody>
          <a:bodyPr/>
          <a:lstStyle/>
          <a:p>
            <a:pPr algn="ctr"/>
            <a:r>
              <a:rPr lang="es-PE" b="1" dirty="0" smtClean="0">
                <a:solidFill>
                  <a:schemeClr val="accent1">
                    <a:lumMod val="75000"/>
                  </a:schemeClr>
                </a:solidFill>
              </a:rPr>
              <a:t>IMPEDIMENTOS PARA SER ÁRBITRO </a:t>
            </a:r>
            <a:endParaRPr lang="es-PE" b="1" dirty="0">
              <a:solidFill>
                <a:schemeClr val="accent1">
                  <a:lumMod val="75000"/>
                </a:schemeClr>
              </a:solidFill>
            </a:endParaRPr>
          </a:p>
        </p:txBody>
      </p:sp>
      <p:sp>
        <p:nvSpPr>
          <p:cNvPr id="3" name="Marcador de contenido 2"/>
          <p:cNvSpPr>
            <a:spLocks noGrp="1"/>
          </p:cNvSpPr>
          <p:nvPr>
            <p:ph idx="1"/>
          </p:nvPr>
        </p:nvSpPr>
        <p:spPr>
          <a:xfrm>
            <a:off x="838200" y="1372470"/>
            <a:ext cx="10515600" cy="5012145"/>
          </a:xfrm>
        </p:spPr>
        <p:txBody>
          <a:bodyPr>
            <a:normAutofit fontScale="85000" lnSpcReduction="20000"/>
          </a:bodyPr>
          <a:lstStyle/>
          <a:p>
            <a:pPr marL="514350" indent="-514350">
              <a:buAutoNum type="arabicPeriod"/>
            </a:pPr>
            <a:r>
              <a:rPr lang="es-PE" dirty="0" smtClean="0"/>
              <a:t>El </a:t>
            </a:r>
            <a:r>
              <a:rPr lang="es-PE" dirty="0"/>
              <a:t>Presidente y los Vicepresidentes de la República, los Congresistas, los Ministros de Estado, los Viceministros, los Titulares miembros del órgano colegiado de los organismos constitucionalmente autónomos</a:t>
            </a:r>
            <a:r>
              <a:rPr lang="es-PE" dirty="0" smtClean="0"/>
              <a:t>.</a:t>
            </a:r>
          </a:p>
          <a:p>
            <a:pPr marL="514350" indent="-514350">
              <a:buAutoNum type="arabicPeriod"/>
            </a:pPr>
            <a:endParaRPr lang="es-PE" dirty="0" smtClean="0"/>
          </a:p>
          <a:p>
            <a:pPr marL="514350" indent="-514350">
              <a:buAutoNum type="arabicPeriod"/>
            </a:pPr>
            <a:r>
              <a:rPr lang="es-PE" dirty="0" smtClean="0"/>
              <a:t>Los </a:t>
            </a:r>
            <a:r>
              <a:rPr lang="es-PE" dirty="0"/>
              <a:t>Magistrados, con excepción de los Jueces de Paz</a:t>
            </a:r>
            <a:r>
              <a:rPr lang="es-PE" dirty="0" smtClean="0"/>
              <a:t>.</a:t>
            </a:r>
          </a:p>
          <a:p>
            <a:pPr marL="514350" indent="-514350">
              <a:buAutoNum type="arabicPeriod"/>
            </a:pPr>
            <a:endParaRPr lang="es-PE" dirty="0" smtClean="0"/>
          </a:p>
          <a:p>
            <a:pPr marL="514350" indent="-514350">
              <a:buAutoNum type="arabicPeriod"/>
            </a:pPr>
            <a:r>
              <a:rPr lang="es-PE" dirty="0" smtClean="0"/>
              <a:t>Los </a:t>
            </a:r>
            <a:r>
              <a:rPr lang="es-PE" dirty="0"/>
              <a:t>Fiscales y los Ejecutores Coactivos</a:t>
            </a:r>
            <a:r>
              <a:rPr lang="es-PE" dirty="0" smtClean="0"/>
              <a:t>.</a:t>
            </a:r>
          </a:p>
          <a:p>
            <a:pPr marL="514350" indent="-514350">
              <a:buAutoNum type="arabicPeriod"/>
            </a:pPr>
            <a:endParaRPr lang="es-PE" dirty="0" smtClean="0"/>
          </a:p>
          <a:p>
            <a:pPr marL="514350" indent="-514350">
              <a:buAutoNum type="arabicPeriod"/>
            </a:pPr>
            <a:r>
              <a:rPr lang="es-PE" dirty="0" smtClean="0"/>
              <a:t>Los </a:t>
            </a:r>
            <a:r>
              <a:rPr lang="es-PE" dirty="0"/>
              <a:t>Procuradores Públicos y el personal que trabaje en las procuradurías, o de las unidades orgánicas que hagan sus veces, cualquiera sea el vínculo laboral. </a:t>
            </a:r>
            <a:endParaRPr lang="es-PE" dirty="0" smtClean="0"/>
          </a:p>
          <a:p>
            <a:pPr marL="514350" indent="-514350">
              <a:buAutoNum type="arabicPeriod"/>
            </a:pPr>
            <a:endParaRPr lang="es-PE" dirty="0" smtClean="0"/>
          </a:p>
          <a:p>
            <a:pPr marL="514350" indent="-514350">
              <a:buAutoNum type="arabicPeriod"/>
            </a:pPr>
            <a:r>
              <a:rPr lang="es-PE" dirty="0" smtClean="0"/>
              <a:t>El </a:t>
            </a:r>
            <a:r>
              <a:rPr lang="es-PE" dirty="0"/>
              <a:t>Contralor General de la República y el Vice Contralor. </a:t>
            </a:r>
            <a:endParaRPr lang="es-PE" dirty="0" smtClean="0"/>
          </a:p>
          <a:p>
            <a:pPr marL="514350" indent="-514350">
              <a:buAutoNum type="arabicPeriod"/>
            </a:pPr>
            <a:endParaRPr lang="es-PE" dirty="0" smtClean="0"/>
          </a:p>
          <a:p>
            <a:pPr marL="514350" indent="-514350">
              <a:buAutoNum type="arabicPeriod"/>
            </a:pPr>
            <a:r>
              <a:rPr lang="es-PE" dirty="0" smtClean="0"/>
              <a:t>Los </a:t>
            </a:r>
            <a:r>
              <a:rPr lang="es-PE" dirty="0"/>
              <a:t>Titulares de instituciones o de organismos públicos del poder ejecutivo. </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400887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64658"/>
            <a:ext cx="11057092" cy="5211271"/>
          </a:xfrm>
        </p:spPr>
        <p:txBody>
          <a:bodyPr>
            <a:normAutofit fontScale="70000" lnSpcReduction="20000"/>
          </a:bodyPr>
          <a:lstStyle/>
          <a:p>
            <a:pPr marL="0" indent="0" algn="just">
              <a:buNone/>
            </a:pPr>
            <a:r>
              <a:rPr lang="es-PE" dirty="0"/>
              <a:t>7. Los gobernadores regionales y los alcaldes</a:t>
            </a:r>
            <a:r>
              <a:rPr lang="es-PE" dirty="0" smtClean="0"/>
              <a:t>.</a:t>
            </a:r>
          </a:p>
          <a:p>
            <a:pPr marL="0" indent="0" algn="just">
              <a:buNone/>
            </a:pPr>
            <a:endParaRPr lang="es-PE" dirty="0" smtClean="0"/>
          </a:p>
          <a:p>
            <a:pPr marL="0" indent="0" algn="just">
              <a:buNone/>
            </a:pPr>
            <a:r>
              <a:rPr lang="es-PE" dirty="0" smtClean="0"/>
              <a:t>8. Los </a:t>
            </a:r>
            <a:r>
              <a:rPr lang="es-PE" dirty="0"/>
              <a:t>directores de las empresas del Estado. </a:t>
            </a:r>
            <a:endParaRPr lang="es-PE" dirty="0" smtClean="0"/>
          </a:p>
          <a:p>
            <a:pPr marL="0" indent="0" algn="just">
              <a:buNone/>
            </a:pPr>
            <a:endParaRPr lang="es-PE" dirty="0" smtClean="0"/>
          </a:p>
          <a:p>
            <a:pPr marL="0" indent="0" algn="just">
              <a:buNone/>
            </a:pPr>
            <a:r>
              <a:rPr lang="es-PE" dirty="0" smtClean="0"/>
              <a:t>9</a:t>
            </a:r>
            <a:r>
              <a:rPr lang="es-PE" dirty="0"/>
              <a:t>. El personal militar y policial en situación de actividad. </a:t>
            </a:r>
            <a:endParaRPr lang="es-PE" dirty="0" smtClean="0"/>
          </a:p>
          <a:p>
            <a:pPr marL="0" indent="0" algn="just">
              <a:buNone/>
            </a:pPr>
            <a:endParaRPr lang="es-PE" dirty="0" smtClean="0"/>
          </a:p>
          <a:p>
            <a:pPr marL="0" indent="0" algn="just">
              <a:buNone/>
            </a:pPr>
            <a:r>
              <a:rPr lang="es-PE" dirty="0" smtClean="0"/>
              <a:t>10</a:t>
            </a:r>
            <a:r>
              <a:rPr lang="es-PE" dirty="0"/>
              <a:t>. Los funcionarios y servidores públicos en los casos que tengan relación directa con la Entidad o Sector en que laboren y dentro de los márgenes establecidos por las normas de incompatibilidad vigentes. </a:t>
            </a:r>
            <a:endParaRPr lang="es-PE" dirty="0" smtClean="0"/>
          </a:p>
          <a:p>
            <a:pPr marL="0" indent="0" algn="just">
              <a:buNone/>
            </a:pPr>
            <a:endParaRPr lang="es-PE" dirty="0" smtClean="0"/>
          </a:p>
          <a:p>
            <a:pPr marL="0" indent="0" algn="just">
              <a:buNone/>
            </a:pPr>
            <a:r>
              <a:rPr lang="es-PE" dirty="0" smtClean="0"/>
              <a:t>11</a:t>
            </a:r>
            <a:r>
              <a:rPr lang="es-PE" dirty="0"/>
              <a:t>. Los funcionarios y servidores del OSCE hasta seis (06) meses después de haber dejado la institución</a:t>
            </a:r>
            <a:r>
              <a:rPr lang="es-PE" dirty="0" smtClean="0"/>
              <a:t>.</a:t>
            </a:r>
          </a:p>
          <a:p>
            <a:pPr marL="0" indent="0" algn="just">
              <a:buNone/>
            </a:pPr>
            <a:endParaRPr lang="es-PE" dirty="0" smtClean="0"/>
          </a:p>
          <a:p>
            <a:pPr marL="0" indent="0" algn="just">
              <a:buNone/>
            </a:pPr>
            <a:r>
              <a:rPr lang="es-PE" dirty="0" smtClean="0"/>
              <a:t>12</a:t>
            </a:r>
            <a:r>
              <a:rPr lang="es-PE" dirty="0"/>
              <a:t>. Los sometidos a proceso concursal. </a:t>
            </a:r>
            <a:endParaRPr lang="es-PE" dirty="0" smtClean="0"/>
          </a:p>
          <a:p>
            <a:pPr marL="0" indent="0" algn="just">
              <a:buNone/>
            </a:pPr>
            <a:endParaRPr lang="es-PE" dirty="0" smtClean="0"/>
          </a:p>
          <a:p>
            <a:pPr marL="0" indent="0" algn="just">
              <a:buNone/>
            </a:pPr>
            <a:r>
              <a:rPr lang="es-PE" dirty="0" smtClean="0"/>
              <a:t>13</a:t>
            </a:r>
            <a:r>
              <a:rPr lang="es-PE" dirty="0"/>
              <a:t>. Los sancionados con inhabilitación o con suspensión de la función arbitral establecidas por el Consejo de Ética, en tanto estén vigentes dichas sanciones, sin perjuicio de la culminación de los casos en los que haya aceptado su designación previamente a la fecha de imposición de la sanción. </a:t>
            </a:r>
            <a:endParaRPr lang="es-PE" dirty="0" smtClean="0"/>
          </a:p>
          <a:p>
            <a:pPr marL="0" indent="0">
              <a:buNone/>
            </a:pPr>
            <a:endParaRPr lang="es-PE" dirty="0"/>
          </a:p>
        </p:txBody>
      </p:sp>
      <p:sp>
        <p:nvSpPr>
          <p:cNvPr id="4" name="Título 1"/>
          <p:cNvSpPr>
            <a:spLocks noGrp="1"/>
          </p:cNvSpPr>
          <p:nvPr>
            <p:ph type="title"/>
          </p:nvPr>
        </p:nvSpPr>
        <p:spPr>
          <a:xfrm>
            <a:off x="838200" y="365125"/>
            <a:ext cx="10515600" cy="937693"/>
          </a:xfrm>
        </p:spPr>
        <p:txBody>
          <a:bodyPr/>
          <a:lstStyle/>
          <a:p>
            <a:pPr algn="ctr"/>
            <a:r>
              <a:rPr lang="es-PE" b="1" dirty="0" smtClean="0">
                <a:solidFill>
                  <a:schemeClr val="accent1">
                    <a:lumMod val="75000"/>
                  </a:schemeClr>
                </a:solidFill>
              </a:rPr>
              <a:t>IMPEDIMENTOS PARA SER ÁRBITRO </a:t>
            </a:r>
            <a:endParaRPr lang="es-PE" b="1" dirty="0">
              <a:solidFill>
                <a:schemeClr val="accent1">
                  <a:lumMod val="75000"/>
                </a:schemeClr>
              </a:solidFill>
            </a:endParaRPr>
          </a:p>
        </p:txBody>
      </p:sp>
      <p:sp>
        <p:nvSpPr>
          <p:cNvPr id="5" name="Rectángulo 4"/>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6" name="Rectángulo 5"/>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15750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43484"/>
          </a:xfrm>
        </p:spPr>
        <p:txBody>
          <a:bodyPr/>
          <a:lstStyle/>
          <a:p>
            <a:pPr algn="ctr"/>
            <a:r>
              <a:rPr lang="es-PE" b="1" dirty="0">
                <a:solidFill>
                  <a:schemeClr val="accent1">
                    <a:lumMod val="75000"/>
                  </a:schemeClr>
                </a:solidFill>
              </a:rPr>
              <a:t>IMPEDIMENTOS PARA SER ÁRBITRO </a:t>
            </a:r>
          </a:p>
        </p:txBody>
      </p:sp>
      <p:sp>
        <p:nvSpPr>
          <p:cNvPr id="3" name="Marcador de contenido 2"/>
          <p:cNvSpPr>
            <a:spLocks noGrp="1"/>
          </p:cNvSpPr>
          <p:nvPr>
            <p:ph idx="1"/>
          </p:nvPr>
        </p:nvSpPr>
        <p:spPr>
          <a:xfrm>
            <a:off x="412694" y="1320645"/>
            <a:ext cx="10941106" cy="5319206"/>
          </a:xfrm>
        </p:spPr>
        <p:txBody>
          <a:bodyPr>
            <a:normAutofit fontScale="92500" lnSpcReduction="20000"/>
          </a:bodyPr>
          <a:lstStyle/>
          <a:p>
            <a:pPr marL="0" indent="0" algn="just">
              <a:buNone/>
            </a:pPr>
            <a:r>
              <a:rPr lang="es-PE" dirty="0"/>
              <a:t>14. Los sancionados por los respectivos colegios profesionales o entes administrativos, en tanto estén vigentes dichas sanciones. 15. Los sancionados con condena que lleve aparejada la inhabilitación para ejercer la profesión, en tanto esté vigente dicha sanción</a:t>
            </a:r>
            <a:r>
              <a:rPr lang="es-PE" dirty="0" smtClean="0"/>
              <a:t>.</a:t>
            </a:r>
          </a:p>
          <a:p>
            <a:pPr marL="0" indent="0" algn="just">
              <a:buNone/>
            </a:pPr>
            <a:r>
              <a:rPr lang="es-PE" dirty="0"/>
              <a:t>15. Los sancionados con condena que lleve aparejada la inhabilitación para ejercer la profesión, en tanto esté vigente dicha sanción. </a:t>
            </a:r>
            <a:endParaRPr lang="es-PE" dirty="0" smtClean="0"/>
          </a:p>
          <a:p>
            <a:pPr marL="0" indent="0" algn="just">
              <a:buNone/>
            </a:pPr>
            <a:r>
              <a:rPr lang="es-PE" dirty="0" smtClean="0"/>
              <a:t>16</a:t>
            </a:r>
            <a:r>
              <a:rPr lang="es-PE" dirty="0"/>
              <a:t>. Los sancionados por delito doloso, en tanto esté vigente dicha sanción</a:t>
            </a:r>
            <a:r>
              <a:rPr lang="es-PE" dirty="0" smtClean="0"/>
              <a:t>.</a:t>
            </a:r>
          </a:p>
          <a:p>
            <a:pPr marL="0" indent="0" algn="just">
              <a:buNone/>
            </a:pPr>
            <a:r>
              <a:rPr lang="es-PE" dirty="0" smtClean="0"/>
              <a:t>17</a:t>
            </a:r>
            <a:r>
              <a:rPr lang="es-PE" dirty="0"/>
              <a:t>. Los que tengan sanción o suspensión vigente impuesta por el Tribunal de Contrataciones del Estado. </a:t>
            </a:r>
            <a:endParaRPr lang="es-PE" dirty="0" smtClean="0"/>
          </a:p>
          <a:p>
            <a:pPr marL="0" indent="0" algn="just">
              <a:buNone/>
            </a:pPr>
            <a:r>
              <a:rPr lang="es-PE" dirty="0" smtClean="0"/>
              <a:t>18</a:t>
            </a:r>
            <a:r>
              <a:rPr lang="es-PE" dirty="0"/>
              <a:t>. Las personas inscritas en el Registro de Deudores de Reparaciones Civiles (REDERECI), sea en nombre propio o a través de persona jurídica en la que sea accionista u otro similar, con excepción de las empresas que cotizan acciones en bolsa, así como en el Registro Nacional de Abogados Sancionados por mala práctica profesional, en el Registro de funcionarios y servidores sancionados con destitución por el tiempo que establezca la Ley de la materia y en todos los otros registros creados por Ley que impidan contratar con el Estado.  </a:t>
            </a:r>
          </a:p>
          <a:p>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386129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a:solidFill>
                  <a:schemeClr val="accent1">
                    <a:lumMod val="75000"/>
                  </a:schemeClr>
                </a:solidFill>
              </a:rPr>
              <a:t>IMPEDIMENTOS PARA SER ÁRBITRO </a:t>
            </a:r>
          </a:p>
        </p:txBody>
      </p:sp>
      <p:sp>
        <p:nvSpPr>
          <p:cNvPr id="3" name="Marcador de contenido 2"/>
          <p:cNvSpPr>
            <a:spLocks noGrp="1"/>
          </p:cNvSpPr>
          <p:nvPr>
            <p:ph idx="1"/>
          </p:nvPr>
        </p:nvSpPr>
        <p:spPr/>
        <p:txBody>
          <a:bodyPr/>
          <a:lstStyle/>
          <a:p>
            <a:pPr marL="0" indent="0">
              <a:buNone/>
            </a:pPr>
            <a:r>
              <a:rPr lang="es-PE" dirty="0"/>
              <a:t>19. Las personas inscritas en el Registro de Deudores Alimentarios Morosos (REDAM). </a:t>
            </a:r>
            <a:endParaRPr lang="es-PE" dirty="0" smtClean="0"/>
          </a:p>
          <a:p>
            <a:pPr marL="0" indent="0">
              <a:buNone/>
            </a:pPr>
            <a:r>
              <a:rPr lang="es-PE" dirty="0" smtClean="0"/>
              <a:t>20</a:t>
            </a:r>
            <a:r>
              <a:rPr lang="es-PE" dirty="0"/>
              <a:t>. Las personas sancionadas por el Consejo de Ética según lo dispuesto en este Reglamento. </a:t>
            </a:r>
            <a:endParaRPr lang="es-PE" dirty="0" smtClean="0"/>
          </a:p>
          <a:p>
            <a:pPr marL="0" indent="0">
              <a:buNone/>
            </a:pPr>
            <a:r>
              <a:rPr lang="es-PE" dirty="0" smtClean="0"/>
              <a:t>21</a:t>
            </a:r>
            <a:r>
              <a:rPr lang="es-PE" dirty="0"/>
              <a:t>. Las personas a las que se refiere el literal m) del numeral 11.1 del artículo 11 de la Ley. </a:t>
            </a:r>
            <a:endParaRPr lang="es-PE" dirty="0" smtClean="0"/>
          </a:p>
          <a:p>
            <a:pPr marL="0" indent="0">
              <a:buNone/>
            </a:pPr>
            <a:endParaRPr lang="es-PE" dirty="0"/>
          </a:p>
          <a:p>
            <a:pPr marL="0" indent="0">
              <a:buNone/>
            </a:pPr>
            <a:r>
              <a:rPr lang="es-PE" dirty="0" smtClean="0"/>
              <a:t>En </a:t>
            </a:r>
            <a:r>
              <a:rPr lang="es-PE" dirty="0"/>
              <a:t>los casos a que se refieren los numerales 8 y 10, el impedimento se restringe al ámbito sectorial al que pertenecen esas personas. </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240254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0863" y="2817813"/>
            <a:ext cx="4465637"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PE" sz="2800" dirty="0">
                <a:solidFill>
                  <a:schemeClr val="tx1"/>
                </a:solidFill>
              </a:rPr>
              <a:t>Las controversias se resuelven mediante</a:t>
            </a:r>
          </a:p>
        </p:txBody>
      </p:sp>
      <p:sp>
        <p:nvSpPr>
          <p:cNvPr id="6" name="5 Rectángulo"/>
          <p:cNvSpPr/>
          <p:nvPr/>
        </p:nvSpPr>
        <p:spPr>
          <a:xfrm>
            <a:off x="809625" y="5622925"/>
            <a:ext cx="10090150" cy="708025"/>
          </a:xfrm>
          <a:prstGeom prst="rect">
            <a:avLst/>
          </a:prstGeom>
        </p:spPr>
        <p:txBody>
          <a:bodyPr>
            <a:spAutoFit/>
          </a:bodyPr>
          <a:lstStyle/>
          <a:p>
            <a:pPr algn="just" eaLnBrk="1" fontAlgn="auto" hangingPunct="1">
              <a:spcBef>
                <a:spcPts val="0"/>
              </a:spcBef>
              <a:spcAft>
                <a:spcPts val="0"/>
              </a:spcAft>
              <a:defRPr/>
            </a:pPr>
            <a:r>
              <a:rPr lang="es-PE" sz="2000" b="1" dirty="0">
                <a:latin typeface="+mn-lt"/>
              </a:rPr>
              <a:t>De manera excepcional, mediante arbitraje ad hoc </a:t>
            </a:r>
            <a:r>
              <a:rPr lang="es-PE" sz="2000" b="1" dirty="0" smtClean="0">
                <a:latin typeface="+mn-lt"/>
              </a:rPr>
              <a:t>en </a:t>
            </a:r>
            <a:r>
              <a:rPr lang="es-PE" sz="2000" b="1" dirty="0">
                <a:latin typeface="+mn-lt"/>
              </a:rPr>
              <a:t>los supuestos previstos en el Reglamento. </a:t>
            </a:r>
          </a:p>
        </p:txBody>
      </p:sp>
      <p:sp>
        <p:nvSpPr>
          <p:cNvPr id="7" name="6 Elipse"/>
          <p:cNvSpPr/>
          <p:nvPr/>
        </p:nvSpPr>
        <p:spPr>
          <a:xfrm>
            <a:off x="5651500" y="1381125"/>
            <a:ext cx="4103688" cy="1223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PE" sz="2800" dirty="0">
                <a:solidFill>
                  <a:schemeClr val="tx1"/>
                </a:solidFill>
              </a:rPr>
              <a:t>Conciliación</a:t>
            </a:r>
          </a:p>
        </p:txBody>
      </p:sp>
      <p:sp>
        <p:nvSpPr>
          <p:cNvPr id="8" name="7 Elipse"/>
          <p:cNvSpPr/>
          <p:nvPr/>
        </p:nvSpPr>
        <p:spPr>
          <a:xfrm>
            <a:off x="5643563" y="2595563"/>
            <a:ext cx="4418012" cy="1236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PE" sz="2800" dirty="0">
                <a:solidFill>
                  <a:schemeClr val="tx1"/>
                </a:solidFill>
              </a:rPr>
              <a:t>Junta de Resolución de Disputas</a:t>
            </a:r>
          </a:p>
        </p:txBody>
      </p:sp>
      <p:sp>
        <p:nvSpPr>
          <p:cNvPr id="9" name="8 Elipse"/>
          <p:cNvSpPr/>
          <p:nvPr/>
        </p:nvSpPr>
        <p:spPr>
          <a:xfrm>
            <a:off x="5664200" y="3963988"/>
            <a:ext cx="4078288" cy="1241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PE" sz="2800" dirty="0">
                <a:solidFill>
                  <a:schemeClr val="tx1"/>
                </a:solidFill>
              </a:rPr>
              <a:t>Arbitraje Institucional</a:t>
            </a:r>
          </a:p>
        </p:txBody>
      </p:sp>
      <p:sp>
        <p:nvSpPr>
          <p:cNvPr id="10" name="9 Abrir llave"/>
          <p:cNvSpPr/>
          <p:nvPr/>
        </p:nvSpPr>
        <p:spPr>
          <a:xfrm>
            <a:off x="5207000" y="1844675"/>
            <a:ext cx="384175" cy="2844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PE" dirty="0"/>
          </a:p>
        </p:txBody>
      </p:sp>
      <p:sp>
        <p:nvSpPr>
          <p:cNvPr id="11" name="Rectángulo 10"/>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2" name="Rectángulo 11"/>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130" name="2 Marcador de número de diapositiva"/>
          <p:cNvSpPr>
            <a:spLocks noGrp="1"/>
          </p:cNvSpPr>
          <p:nvPr>
            <p:ph type="sldNum" sz="quarter" idx="12"/>
          </p:nvPr>
        </p:nvSpPr>
        <p:spPr bwMode="auto">
          <a:xfrm>
            <a:off x="8688388"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cs typeface="Arial" panose="020B0604020202020204" pitchFamily="34" charset="0"/>
              </a:rPr>
              <a:t>3</a:t>
            </a:r>
          </a:p>
        </p:txBody>
      </p:sp>
      <p:sp>
        <p:nvSpPr>
          <p:cNvPr id="5131" name="CuadroTexto 13"/>
          <p:cNvSpPr txBox="1">
            <a:spLocks noChangeArrowheads="1"/>
          </p:cNvSpPr>
          <p:nvPr/>
        </p:nvSpPr>
        <p:spPr bwMode="auto">
          <a:xfrm>
            <a:off x="334963" y="163513"/>
            <a:ext cx="1046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ES" sz="3600" b="1" dirty="0">
                <a:solidFill>
                  <a:srgbClr val="034567"/>
                </a:solidFill>
              </a:rPr>
              <a:t>Solución de controversias</a:t>
            </a:r>
          </a:p>
        </p:txBody>
      </p:sp>
    </p:spTree>
    <p:extLst>
      <p:ext uri="{BB962C8B-B14F-4D97-AF65-F5344CB8AC3E}">
        <p14:creationId xmlns:p14="http://schemas.microsoft.com/office/powerpoint/2010/main" val="4027017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1">
                    <a:lumMod val="75000"/>
                  </a:schemeClr>
                </a:solidFill>
              </a:rPr>
              <a:t>DESIGNACIÓN RESIDUAL DE ÁRBITROS</a:t>
            </a:r>
            <a:endParaRPr lang="es-PE" b="1" dirty="0">
              <a:solidFill>
                <a:schemeClr val="accent1">
                  <a:lumMod val="75000"/>
                </a:schemeClr>
              </a:solidFill>
            </a:endParaRPr>
          </a:p>
        </p:txBody>
      </p:sp>
      <p:sp>
        <p:nvSpPr>
          <p:cNvPr id="3" name="Marcador de contenido 2"/>
          <p:cNvSpPr>
            <a:spLocks noGrp="1"/>
          </p:cNvSpPr>
          <p:nvPr>
            <p:ph idx="1"/>
          </p:nvPr>
        </p:nvSpPr>
        <p:spPr>
          <a:xfrm>
            <a:off x="838200" y="1690688"/>
            <a:ext cx="10515600" cy="4888137"/>
          </a:xfrm>
        </p:spPr>
        <p:txBody>
          <a:bodyPr>
            <a:normAutofit lnSpcReduction="10000"/>
          </a:bodyPr>
          <a:lstStyle/>
          <a:p>
            <a:pPr marL="0" indent="0" algn="just">
              <a:buNone/>
            </a:pPr>
            <a:r>
              <a:rPr lang="es-PE" dirty="0" smtClean="0"/>
              <a:t>Cualquiera </a:t>
            </a:r>
            <a:r>
              <a:rPr lang="es-PE" dirty="0"/>
              <a:t>de las partes puede solicitar al OSCE la designación residual, la que se efectuará a través de una asignación aleatoria por medios </a:t>
            </a:r>
            <a:r>
              <a:rPr lang="es-PE" dirty="0" smtClean="0"/>
              <a:t>electrónicos (arbitrajes Ad Hoc)</a:t>
            </a:r>
          </a:p>
          <a:p>
            <a:pPr algn="just"/>
            <a:r>
              <a:rPr lang="es-PE" dirty="0" smtClean="0"/>
              <a:t>En </a:t>
            </a:r>
            <a:r>
              <a:rPr lang="es-PE" dirty="0"/>
              <a:t>aquellos procesos arbitrales ad hoc en los cuales las partes no hayan pactado la forma en la que se designa a los árbitros </a:t>
            </a:r>
            <a:endParaRPr lang="es-PE" dirty="0" smtClean="0"/>
          </a:p>
          <a:p>
            <a:pPr algn="just"/>
            <a:r>
              <a:rPr lang="es-PE" dirty="0" smtClean="0"/>
              <a:t>No </a:t>
            </a:r>
            <a:r>
              <a:rPr lang="es-PE" dirty="0"/>
              <a:t>se hayan puesto de acuerdo respecto a la designación del árbitro único o algún árbitro que integre el Tribunal Arbitral, </a:t>
            </a:r>
            <a:endParaRPr lang="es-PE" dirty="0" smtClean="0"/>
          </a:p>
          <a:p>
            <a:pPr algn="just"/>
            <a:r>
              <a:rPr lang="es-PE" dirty="0" smtClean="0"/>
              <a:t>O </a:t>
            </a:r>
            <a:r>
              <a:rPr lang="es-PE" dirty="0"/>
              <a:t>los árbitros no se hayan puesto de acuerdo sobre la designación del </a:t>
            </a:r>
            <a:r>
              <a:rPr lang="es-PE" dirty="0" smtClean="0"/>
              <a:t>presidente </a:t>
            </a:r>
            <a:r>
              <a:rPr lang="es-PE" dirty="0"/>
              <a:t>del Tribunal </a:t>
            </a:r>
            <a:r>
              <a:rPr lang="es-PE" dirty="0" smtClean="0"/>
              <a:t>Arbitral.</a:t>
            </a:r>
          </a:p>
          <a:p>
            <a:pPr marL="0" indent="0" algn="just">
              <a:buNone/>
            </a:pPr>
            <a:r>
              <a:rPr lang="es-PE" dirty="0"/>
              <a:t>Las designaciones residuales efectuadas por el OSCE se realizan de su Nómina </a:t>
            </a:r>
            <a:r>
              <a:rPr lang="es-PE" dirty="0" smtClean="0"/>
              <a:t>de </a:t>
            </a:r>
            <a:r>
              <a:rPr lang="es-PE" dirty="0"/>
              <a:t>Profesionales Aptos para Designación Residual, y son definitivas e inimpugnables</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41416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1">
                    <a:lumMod val="75000"/>
                  </a:schemeClr>
                </a:solidFill>
              </a:rPr>
              <a:t>INDEPENDENCIA, IMPARCIALIDAD Y DEBER DE INFORMACIÓN</a:t>
            </a:r>
            <a:endParaRPr lang="es-PE" b="1" dirty="0">
              <a:solidFill>
                <a:schemeClr val="accent1">
                  <a:lumMod val="75000"/>
                </a:schemeClr>
              </a:solidFill>
            </a:endParaRPr>
          </a:p>
        </p:txBody>
      </p:sp>
      <p:sp>
        <p:nvSpPr>
          <p:cNvPr id="3" name="Marcador de contenido 2"/>
          <p:cNvSpPr>
            <a:spLocks noGrp="1"/>
          </p:cNvSpPr>
          <p:nvPr>
            <p:ph idx="1"/>
          </p:nvPr>
        </p:nvSpPr>
        <p:spPr/>
        <p:txBody>
          <a:bodyPr>
            <a:normAutofit/>
          </a:bodyPr>
          <a:lstStyle/>
          <a:p>
            <a:pPr marL="0" indent="0">
              <a:buNone/>
            </a:pPr>
            <a:r>
              <a:rPr lang="es-PE" dirty="0" smtClean="0"/>
              <a:t>1. Los </a:t>
            </a:r>
            <a:r>
              <a:rPr lang="es-PE" dirty="0"/>
              <a:t>árbitros deben ser y permanecer durante el desarrollo del arbitraje independientes e imparciales, sin mantener con las partes relaciones personales, profesionales o comerciales. </a:t>
            </a:r>
            <a:endParaRPr lang="es-PE" dirty="0" smtClean="0"/>
          </a:p>
          <a:p>
            <a:pPr marL="0" indent="0">
              <a:buNone/>
            </a:pPr>
            <a:r>
              <a:rPr lang="es-PE" dirty="0" smtClean="0"/>
              <a:t>2. Todo </a:t>
            </a:r>
            <a:r>
              <a:rPr lang="es-PE" dirty="0"/>
              <a:t>árbitro, al momento de aceptar el cargo, debe informar sobre cualquier circunstancia acaecida dentro de los cinco (5) años anteriores a su nombramiento, que pudiera generar dudas justificadas sobre su imparcialidad e independencia. Este deber de información comprende, además, la obligación de dar a conocer a las partes la ocurrencia de cualquier circunstancia sobrevenida a su aceptación que pudiera generar dudas sobre su imparcialidad e independencia</a:t>
            </a:r>
            <a:r>
              <a:rPr lang="es-PE" dirty="0" smtClean="0"/>
              <a:t>.</a:t>
            </a:r>
          </a:p>
          <a:p>
            <a:pPr marL="0" indent="0">
              <a:buNone/>
            </a:pP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97623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a:solidFill>
                  <a:schemeClr val="accent1">
                    <a:lumMod val="75000"/>
                  </a:schemeClr>
                </a:solidFill>
              </a:rPr>
              <a:t>INDEPENDENCIA, IMPARCIALIDAD Y DEBER DE INFORMACIÓN</a:t>
            </a:r>
            <a:endParaRPr lang="es-PE" dirty="0">
              <a:solidFill>
                <a:schemeClr val="accent1">
                  <a:lumMod val="75000"/>
                </a:schemeClr>
              </a:solidFill>
            </a:endParaRPr>
          </a:p>
        </p:txBody>
      </p:sp>
      <p:sp>
        <p:nvSpPr>
          <p:cNvPr id="3" name="Marcador de contenido 2"/>
          <p:cNvSpPr>
            <a:spLocks noGrp="1"/>
          </p:cNvSpPr>
          <p:nvPr>
            <p:ph idx="1"/>
          </p:nvPr>
        </p:nvSpPr>
        <p:spPr/>
        <p:txBody>
          <a:bodyPr/>
          <a:lstStyle/>
          <a:p>
            <a:pPr marL="0" indent="0">
              <a:buNone/>
            </a:pPr>
            <a:r>
              <a:rPr lang="es-PE" dirty="0" smtClean="0"/>
              <a:t>3. El </a:t>
            </a:r>
            <a:r>
              <a:rPr lang="es-PE" dirty="0"/>
              <a:t>árbitro designado debe presentar una declaración jurada expresa sobre su idoneidad para ejercer el cargo, señalando que cumple con los requisitos establecidos en el numeral 45.6 del artículo 45 de la Ley, así como que cuenta con la disponibilidad de tiempo suficiente para llevar a cabo el arbitraje en forma satisfactoria</a:t>
            </a:r>
            <a:r>
              <a:rPr lang="es-PE" dirty="0" smtClean="0"/>
              <a:t>.</a:t>
            </a:r>
          </a:p>
          <a:p>
            <a:pPr marL="0" indent="0">
              <a:buNone/>
            </a:pPr>
            <a:endParaRPr lang="es-PE" dirty="0" smtClean="0"/>
          </a:p>
          <a:p>
            <a:pPr marL="0" indent="0">
              <a:buNone/>
            </a:pPr>
            <a:r>
              <a:rPr lang="es-MX" dirty="0" smtClean="0"/>
              <a:t>4. </a:t>
            </a:r>
            <a:r>
              <a:rPr lang="es-PE" dirty="0"/>
              <a:t>En el caso del arbitraje ad hoc, el árbitro designado debe declarar, además, al momento de su aceptación, que se encuentra inscrito en el Registro Nacional de Árbitros (RNA).</a:t>
            </a:r>
            <a:endParaRPr lang="es-PE" dirty="0" smtClean="0"/>
          </a:p>
          <a:p>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2529871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1">
                    <a:lumMod val="75000"/>
                  </a:schemeClr>
                </a:solidFill>
              </a:rPr>
              <a:t>RECUSACIÓN</a:t>
            </a:r>
            <a:endParaRPr lang="es-PE" b="1" dirty="0">
              <a:solidFill>
                <a:schemeClr val="accent1">
                  <a:lumMod val="75000"/>
                </a:schemeClr>
              </a:solidFill>
            </a:endParaRPr>
          </a:p>
        </p:txBody>
      </p:sp>
      <p:sp>
        <p:nvSpPr>
          <p:cNvPr id="3" name="Marcador de contenido 2"/>
          <p:cNvSpPr>
            <a:spLocks noGrp="1"/>
          </p:cNvSpPr>
          <p:nvPr>
            <p:ph idx="1"/>
          </p:nvPr>
        </p:nvSpPr>
        <p:spPr>
          <a:xfrm>
            <a:off x="838200" y="1545579"/>
            <a:ext cx="10515600" cy="5025154"/>
          </a:xfrm>
        </p:spPr>
        <p:txBody>
          <a:bodyPr>
            <a:normAutofit/>
          </a:bodyPr>
          <a:lstStyle/>
          <a:p>
            <a:r>
              <a:rPr lang="es-PE" dirty="0"/>
              <a:t>Cuando se encuentren impedidos conforme el artículo 190 o no cumplan con lo dispuesto por el artículo 192</a:t>
            </a:r>
            <a:r>
              <a:rPr lang="es-PE" dirty="0" smtClean="0"/>
              <a:t>.</a:t>
            </a:r>
          </a:p>
          <a:p>
            <a:r>
              <a:rPr lang="es-PE" dirty="0"/>
              <a:t>Cuando no reúnan las calificaciones y exigencias para asumir el encargo establecidas en la legislación y el convenio arbitral</a:t>
            </a:r>
            <a:r>
              <a:rPr lang="es-PE" dirty="0" smtClean="0"/>
              <a:t>.</a:t>
            </a:r>
          </a:p>
          <a:p>
            <a:r>
              <a:rPr lang="es-PE" dirty="0"/>
              <a:t>Cuando existan circunstancias que generen dudas justificadas respecto de su imparcialidad o independencia, siempre que dichas circunstancias no hayan sido excusadas por las partes en forma oportuna. </a:t>
            </a:r>
            <a:endParaRPr lang="es-PE" dirty="0" smtClean="0"/>
          </a:p>
          <a:p>
            <a:r>
              <a:rPr lang="es-PE" dirty="0"/>
              <a:t>En los arbitrajes ad hoc y en los administrados por el SNA-OSCE, la recusación es resuelta por el OSCE, en forma definitiva e </a:t>
            </a:r>
            <a:r>
              <a:rPr lang="es-PE" dirty="0" smtClean="0"/>
              <a:t>inimpugnable.</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520851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1">
                    <a:lumMod val="75000"/>
                  </a:schemeClr>
                </a:solidFill>
              </a:rPr>
              <a:t>RECUSACIÓN</a:t>
            </a:r>
            <a:endParaRPr lang="es-PE" dirty="0">
              <a:solidFill>
                <a:schemeClr val="accent1">
                  <a:lumMod val="75000"/>
                </a:schemeClr>
              </a:solidFill>
            </a:endParaRPr>
          </a:p>
        </p:txBody>
      </p:sp>
      <p:sp>
        <p:nvSpPr>
          <p:cNvPr id="3" name="Marcador de contenido 2"/>
          <p:cNvSpPr>
            <a:spLocks noGrp="1"/>
          </p:cNvSpPr>
          <p:nvPr>
            <p:ph idx="1"/>
          </p:nvPr>
        </p:nvSpPr>
        <p:spPr/>
        <p:txBody>
          <a:bodyPr/>
          <a:lstStyle/>
          <a:p>
            <a:r>
              <a:rPr lang="es-PE" dirty="0"/>
              <a:t>El trámite de recusación no suspende el arbitraje, salvo cuando se trate de árbitro único o hayan sido recusados dos (2) o tres (3) árbitros, o cuando lo disponga el Tribunal Arbitral. </a:t>
            </a:r>
            <a:endParaRPr lang="es-PE" dirty="0" smtClean="0"/>
          </a:p>
          <a:p>
            <a:r>
              <a:rPr lang="es-PE" dirty="0" smtClean="0"/>
              <a:t>Esta </a:t>
            </a:r>
            <a:r>
              <a:rPr lang="es-PE" dirty="0"/>
              <a:t>norma es aplicable a los arbitrajes ad hoc y a los arbitrajes institucionales cuando no se haya regulado al respecto. </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588407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1">
                    <a:lumMod val="75000"/>
                  </a:schemeClr>
                </a:solidFill>
              </a:rPr>
              <a:t>DE LA ORGANIZACIÓN Y ADMINISTRACIÓN DE ARBITRAJES A CARGO DEL SNA - OSCE </a:t>
            </a:r>
            <a:endParaRPr lang="es-PE" b="1" dirty="0">
              <a:solidFill>
                <a:schemeClr val="accent1">
                  <a:lumMod val="75000"/>
                </a:schemeClr>
              </a:solidFill>
            </a:endParaRPr>
          </a:p>
        </p:txBody>
      </p:sp>
      <p:sp>
        <p:nvSpPr>
          <p:cNvPr id="3" name="Marcador de contenido 2"/>
          <p:cNvSpPr>
            <a:spLocks noGrp="1"/>
          </p:cNvSpPr>
          <p:nvPr>
            <p:ph idx="1"/>
          </p:nvPr>
        </p:nvSpPr>
        <p:spPr>
          <a:xfrm>
            <a:off x="838200" y="1825625"/>
            <a:ext cx="10515600" cy="4826028"/>
          </a:xfrm>
        </p:spPr>
        <p:txBody>
          <a:bodyPr>
            <a:normAutofit fontScale="85000" lnSpcReduction="20000"/>
          </a:bodyPr>
          <a:lstStyle/>
          <a:p>
            <a:r>
              <a:rPr lang="es-PE" dirty="0"/>
              <a:t>El OSCE organiza y administra un régimen institucional de arbitraje en Contrataciones del Estado, en armonía con el principio de subsidiariedad, denominado Sistema Nacional de Arbitraje (SNA-OSCE</a:t>
            </a:r>
            <a:r>
              <a:rPr lang="es-PE" dirty="0" smtClean="0"/>
              <a:t>)</a:t>
            </a:r>
          </a:p>
          <a:p>
            <a:r>
              <a:rPr lang="es-PE" dirty="0"/>
              <a:t>Pueden someterse a arbitraje institucional a cargo del </a:t>
            </a:r>
            <a:r>
              <a:rPr lang="es-PE" dirty="0" smtClean="0"/>
              <a:t>SNA -OSCE </a:t>
            </a:r>
            <a:r>
              <a:rPr lang="es-PE" dirty="0"/>
              <a:t>las controversias que deriven de la ejecución de contratos de bienes y servicios en general, cuyos montos originales sean menores a diez (10) UIT, siempre que no existan instituciones arbitrales registradas y acreditadas en el lugar del perfeccionamiento del contrato o cuando, de existir, estas se nieguen expresamente a administrar el arbitraje o sus gastos arbitrales resulten desproporcionados con relación a la cuantía controvertida, de conformidad con los parámetros establecidos por el OSCE. </a:t>
            </a:r>
            <a:endParaRPr lang="es-PE" dirty="0" smtClean="0"/>
          </a:p>
          <a:p>
            <a:r>
              <a:rPr lang="es-PE" dirty="0" smtClean="0"/>
              <a:t>El </a:t>
            </a:r>
            <a:r>
              <a:rPr lang="es-PE" dirty="0"/>
              <a:t>arbitraje ante el SNA-OSCE deberá ser iniciado dentro del plazo de caducidad previsto en el artículo 45 de la Ley, no suspendiéndose en ningún momento por el tiempo que demore verificar las condiciones habilitantes del sistema. 195.3 </a:t>
            </a:r>
            <a:endParaRPr lang="es-PE" dirty="0" smtClean="0"/>
          </a:p>
          <a:p>
            <a:r>
              <a:rPr lang="es-PE" dirty="0" smtClean="0"/>
              <a:t>Dichos </a:t>
            </a:r>
            <a:r>
              <a:rPr lang="es-PE" dirty="0"/>
              <a:t>arbitrajes están a cargo de Tribunales Arbitrales Permanentes. </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92559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1">
                    <a:lumMod val="75000"/>
                  </a:schemeClr>
                </a:solidFill>
              </a:rPr>
              <a:t>GASTOS ARBITRALES</a:t>
            </a:r>
            <a:endParaRPr lang="es-PE" b="1" dirty="0">
              <a:solidFill>
                <a:schemeClr val="accent1">
                  <a:lumMod val="75000"/>
                </a:schemeClr>
              </a:solidFill>
            </a:endParaRPr>
          </a:p>
        </p:txBody>
      </p:sp>
      <p:sp>
        <p:nvSpPr>
          <p:cNvPr id="3" name="Marcador de contenido 2"/>
          <p:cNvSpPr>
            <a:spLocks noGrp="1"/>
          </p:cNvSpPr>
          <p:nvPr>
            <p:ph idx="1"/>
          </p:nvPr>
        </p:nvSpPr>
        <p:spPr>
          <a:xfrm>
            <a:off x="838200" y="1513211"/>
            <a:ext cx="10515600" cy="4663752"/>
          </a:xfrm>
        </p:spPr>
        <p:txBody>
          <a:bodyPr>
            <a:normAutofit fontScale="92500"/>
          </a:bodyPr>
          <a:lstStyle/>
          <a:p>
            <a:r>
              <a:rPr lang="es-PE" dirty="0"/>
              <a:t>En el arbitraje ad hoc, los </a:t>
            </a:r>
            <a:r>
              <a:rPr lang="es-PE" dirty="0" smtClean="0"/>
              <a:t>árbitros </a:t>
            </a:r>
            <a:r>
              <a:rPr lang="es-PE" dirty="0"/>
              <a:t>deben fijar sus honorarios profesionales y de la secretaría arbitral o gastos administrativos aplicando la tabla de gastos arbitrales de cualquier institución arbitral acreditada. </a:t>
            </a:r>
            <a:endParaRPr lang="es-PE" dirty="0" smtClean="0"/>
          </a:p>
          <a:p>
            <a:r>
              <a:rPr lang="es-PE" dirty="0"/>
              <a:t>En caso de renuncia, recusación de árbitro declarada fundada, anuencia de la contraparte en la recusación, remoción de árbitro y los demás supuestos regulados por OSCE para tal efecto, y cuando no se trate de un arbitraje institucional, cualquier discrepancia que surja entre las partes y los árbitros, respecto de la devolución de honorarios, debe ser resuelta, a pedido de parte, por el OSCE. La decisión que tome el OSCE al respecto es definitiva e inimpugnable. </a:t>
            </a:r>
            <a:endParaRPr lang="es-PE" dirty="0" smtClean="0"/>
          </a:p>
          <a:p>
            <a:r>
              <a:rPr lang="es-PE" dirty="0"/>
              <a:t>Cualquier pacto respecto de la no devolución de honorarios se tiene por no puesto, no pudiéndose acordar en contrario.</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51175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chemeClr val="accent1">
                    <a:lumMod val="75000"/>
                  </a:schemeClr>
                </a:solidFill>
              </a:rPr>
              <a:t>LAUDO</a:t>
            </a:r>
            <a:endParaRPr lang="es-PE" b="1" dirty="0">
              <a:solidFill>
                <a:schemeClr val="accent1">
                  <a:lumMod val="75000"/>
                </a:schemeClr>
              </a:solidFill>
            </a:endParaRPr>
          </a:p>
        </p:txBody>
      </p:sp>
      <p:sp>
        <p:nvSpPr>
          <p:cNvPr id="3" name="Marcador de contenido 2"/>
          <p:cNvSpPr>
            <a:spLocks noGrp="1"/>
          </p:cNvSpPr>
          <p:nvPr>
            <p:ph idx="1"/>
          </p:nvPr>
        </p:nvSpPr>
        <p:spPr>
          <a:xfrm>
            <a:off x="838200" y="1586039"/>
            <a:ext cx="10515600" cy="4590924"/>
          </a:xfrm>
        </p:spPr>
        <p:txBody>
          <a:bodyPr>
            <a:normAutofit fontScale="92500" lnSpcReduction="10000"/>
          </a:bodyPr>
          <a:lstStyle/>
          <a:p>
            <a:r>
              <a:rPr lang="es-PE" dirty="0"/>
              <a:t>El laudo, así como sus integraciones, exclusiones, interpretaciones y rectificaciones, debe ser notificado personalmente a las partes y a través del SEACE. </a:t>
            </a:r>
            <a:endParaRPr lang="es-PE" dirty="0" smtClean="0"/>
          </a:p>
          <a:p>
            <a:r>
              <a:rPr lang="es-PE" dirty="0" smtClean="0"/>
              <a:t>El </a:t>
            </a:r>
            <a:r>
              <a:rPr lang="es-PE" dirty="0"/>
              <a:t>laudo vincula a las partes del Arbitraje, no pudiendo afectar derechos ni facultades legales de personas ni autoridades ajenas al proceso. El laudo debe ser motivado, no pudiéndose pactar en contrario. </a:t>
            </a:r>
            <a:endParaRPr lang="es-PE" dirty="0" smtClean="0"/>
          </a:p>
          <a:p>
            <a:r>
              <a:rPr lang="es-PE" dirty="0"/>
              <a:t>Es responsabilidad del árbitro único o del presidente del Tribunal Arbitral registrar correctamente el laudo en el SEACE, así como sus integraciones, exclusiones, interpretaciones y </a:t>
            </a:r>
            <a:r>
              <a:rPr lang="es-PE" dirty="0" smtClean="0"/>
              <a:t>rectificaciones.</a:t>
            </a:r>
          </a:p>
          <a:p>
            <a:r>
              <a:rPr lang="es-PE" dirty="0"/>
              <a:t>El OSCE implementa, administra y opera el Banco de Laudos Arbitrales que contiene información relevante del laudo que los árbitros hayan registrado en el SEACE. </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88293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92036"/>
          </a:xfrm>
        </p:spPr>
        <p:txBody>
          <a:bodyPr/>
          <a:lstStyle/>
          <a:p>
            <a:pPr algn="ctr"/>
            <a:r>
              <a:rPr lang="es-PE" b="1" dirty="0" smtClean="0">
                <a:solidFill>
                  <a:schemeClr val="accent1">
                    <a:lumMod val="75000"/>
                  </a:schemeClr>
                </a:solidFill>
              </a:rPr>
              <a:t>RECURSO DE ANULACIÓN </a:t>
            </a:r>
            <a:endParaRPr lang="es-PE" b="1" dirty="0">
              <a:solidFill>
                <a:schemeClr val="accent1">
                  <a:lumMod val="75000"/>
                </a:schemeClr>
              </a:solidFill>
            </a:endParaRPr>
          </a:p>
        </p:txBody>
      </p:sp>
      <p:sp>
        <p:nvSpPr>
          <p:cNvPr id="3" name="Marcador de contenido 2"/>
          <p:cNvSpPr>
            <a:spLocks noGrp="1"/>
          </p:cNvSpPr>
          <p:nvPr>
            <p:ph idx="1"/>
          </p:nvPr>
        </p:nvSpPr>
        <p:spPr>
          <a:xfrm>
            <a:off x="838200" y="1327093"/>
            <a:ext cx="10515600" cy="5267915"/>
          </a:xfrm>
        </p:spPr>
        <p:txBody>
          <a:bodyPr>
            <a:normAutofit fontScale="92500" lnSpcReduction="20000"/>
          </a:bodyPr>
          <a:lstStyle/>
          <a:p>
            <a:r>
              <a:rPr lang="es-PE" dirty="0"/>
              <a:t>Conforme a lo previsto en el numeral 45.8 del artículo 45 de la Ley, para la interposición del recurso de anulación del laudo, el contratista debe presentar una carta fianza bancaria, solidaria, incondicionada, irrevocable y de realización automática a primer requerimiento, con una vigencia no menor de seis (6) meses, debiendo ser renovada por todo el tiempo que dure el trámite del recurso. </a:t>
            </a:r>
            <a:endParaRPr lang="es-PE" dirty="0" smtClean="0"/>
          </a:p>
          <a:p>
            <a:endParaRPr lang="es-PE" dirty="0" smtClean="0"/>
          </a:p>
          <a:p>
            <a:r>
              <a:rPr lang="es-PE" dirty="0"/>
              <a:t>Dicha carta fianza debe otorgarse a favor de la Entidad, por una cantidad equivalente al veinticinco por ciento (25%) del valor de la suma que ordene pagar el laudo. </a:t>
            </a:r>
            <a:endParaRPr lang="es-PE" dirty="0" smtClean="0"/>
          </a:p>
          <a:p>
            <a:pPr marL="0" indent="0">
              <a:buNone/>
            </a:pPr>
            <a:endParaRPr lang="es-PE" dirty="0" smtClean="0"/>
          </a:p>
          <a:p>
            <a:r>
              <a:rPr lang="es-PE" dirty="0"/>
              <a:t>Si el laudo, en todo o en parte, es puramente declarativo o no es valorizable en dinero o si requiere de liquidación o determinación que no sea únicamente una operación matemática, el valor de la carta fianza será equivalente al tres por ciento (3%) del monto del contrato original</a:t>
            </a:r>
            <a:r>
              <a:rPr lang="es-PE" dirty="0" smtClean="0"/>
              <a:t>.</a:t>
            </a:r>
          </a:p>
          <a:p>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370337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32496"/>
          </a:xfrm>
        </p:spPr>
        <p:txBody>
          <a:bodyPr/>
          <a:lstStyle/>
          <a:p>
            <a:pPr algn="ctr"/>
            <a:r>
              <a:rPr lang="es-PE" b="1" dirty="0">
                <a:solidFill>
                  <a:schemeClr val="accent1">
                    <a:lumMod val="75000"/>
                  </a:schemeClr>
                </a:solidFill>
              </a:rPr>
              <a:t>RECURSO DE ANULACIÓN </a:t>
            </a:r>
            <a:endParaRPr lang="es-PE" dirty="0">
              <a:solidFill>
                <a:schemeClr val="accent1">
                  <a:lumMod val="75000"/>
                </a:schemeClr>
              </a:solidFill>
            </a:endParaRPr>
          </a:p>
        </p:txBody>
      </p:sp>
      <p:sp>
        <p:nvSpPr>
          <p:cNvPr id="3" name="Marcador de contenido 2"/>
          <p:cNvSpPr>
            <a:spLocks noGrp="1"/>
          </p:cNvSpPr>
          <p:nvPr>
            <p:ph idx="1"/>
          </p:nvPr>
        </p:nvSpPr>
        <p:spPr>
          <a:xfrm>
            <a:off x="838200" y="1197622"/>
            <a:ext cx="10515600" cy="5421663"/>
          </a:xfrm>
        </p:spPr>
        <p:txBody>
          <a:bodyPr>
            <a:normAutofit lnSpcReduction="10000"/>
          </a:bodyPr>
          <a:lstStyle/>
          <a:p>
            <a:r>
              <a:rPr lang="es-PE" dirty="0"/>
              <a:t>Si el recurso de anulación es desestimado, la carta fianza se entrega a la Entidad para que la ejecute. En caso contrario se le devuelve al </a:t>
            </a:r>
            <a:r>
              <a:rPr lang="es-PE" dirty="0" smtClean="0"/>
              <a:t>contratista.</a:t>
            </a:r>
          </a:p>
          <a:p>
            <a:r>
              <a:rPr lang="es-PE" dirty="0"/>
              <a:t>Las sentencias que resuelvan de manera definitiva el recurso de anulación deben ser remitidas por el procurador público o la Entidad, según corresponda, al OSCE en el plazo de diez (10) días hábiles de notificadas para su registro y publicación, bajo responsabilidad del procurador público o del Titular de la Entidad o del servidor en quien este haya delegado dicha función</a:t>
            </a:r>
            <a:r>
              <a:rPr lang="es-PE" dirty="0" smtClean="0"/>
              <a:t>.</a:t>
            </a:r>
          </a:p>
          <a:p>
            <a:r>
              <a:rPr lang="es-PE" dirty="0"/>
              <a:t>La autorización a que se refiere el punto 2 del numeral 45.8. del artículo 45 de la Ley debe ser expedida por el Titular del sector que corresponda conforme a la naturaleza del proyecto, salvo tratándose de Ministerios en cuyo caso la referida autorización debe ser emitida por Consejo de Ministros</a:t>
            </a:r>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275787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74825" y="1244600"/>
            <a:ext cx="8353425" cy="5746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dirty="0">
                <a:solidFill>
                  <a:schemeClr val="tx1"/>
                </a:solidFill>
              </a:rPr>
              <a:t>Se puede pactar la conciliación como mecanismo previo al inicio de un arbitraje</a:t>
            </a:r>
          </a:p>
        </p:txBody>
      </p:sp>
      <p:sp>
        <p:nvSpPr>
          <p:cNvPr id="4" name="3 Rectángulo"/>
          <p:cNvSpPr/>
          <p:nvPr/>
        </p:nvSpPr>
        <p:spPr>
          <a:xfrm>
            <a:off x="1774825" y="2076450"/>
            <a:ext cx="4522788" cy="5746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dirty="0">
                <a:solidFill>
                  <a:schemeClr val="tx1"/>
                </a:solidFill>
              </a:rPr>
              <a:t>Dentro de plazo de caducidad</a:t>
            </a:r>
          </a:p>
        </p:txBody>
      </p:sp>
      <p:sp>
        <p:nvSpPr>
          <p:cNvPr id="5" name="4 Rectángulo"/>
          <p:cNvSpPr/>
          <p:nvPr/>
        </p:nvSpPr>
        <p:spPr>
          <a:xfrm>
            <a:off x="6299200" y="2073275"/>
            <a:ext cx="3816350" cy="576263"/>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dirty="0">
                <a:solidFill>
                  <a:schemeClr val="tx1"/>
                </a:solidFill>
              </a:rPr>
              <a:t>Ante centro acreditado por el Ministerio de Justicia </a:t>
            </a:r>
          </a:p>
        </p:txBody>
      </p:sp>
      <p:sp>
        <p:nvSpPr>
          <p:cNvPr id="7" name="6 Rectángulo"/>
          <p:cNvSpPr/>
          <p:nvPr/>
        </p:nvSpPr>
        <p:spPr>
          <a:xfrm>
            <a:off x="1774825" y="3565525"/>
            <a:ext cx="2736850" cy="113665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dirty="0">
                <a:solidFill>
                  <a:schemeClr val="tx1"/>
                </a:solidFill>
              </a:rPr>
              <a:t>Titular de la Entidad evalúa decisión de conciliar</a:t>
            </a:r>
          </a:p>
        </p:txBody>
      </p:sp>
      <p:sp>
        <p:nvSpPr>
          <p:cNvPr id="10" name="9 Flecha derecha"/>
          <p:cNvSpPr/>
          <p:nvPr/>
        </p:nvSpPr>
        <p:spPr>
          <a:xfrm>
            <a:off x="4583113" y="3881438"/>
            <a:ext cx="122555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1200" dirty="0"/>
              <a:t>Considerando</a:t>
            </a:r>
          </a:p>
        </p:txBody>
      </p:sp>
      <p:sp>
        <p:nvSpPr>
          <p:cNvPr id="11" name="10 Rectángulo"/>
          <p:cNvSpPr/>
          <p:nvPr/>
        </p:nvSpPr>
        <p:spPr>
          <a:xfrm>
            <a:off x="6311900" y="2836863"/>
            <a:ext cx="3816350" cy="8794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dirty="0">
                <a:solidFill>
                  <a:schemeClr val="tx1"/>
                </a:solidFill>
              </a:rPr>
              <a:t>Costo beneficio y los costos en tiempo y recursos del proceso arbitral</a:t>
            </a:r>
          </a:p>
        </p:txBody>
      </p:sp>
      <p:sp>
        <p:nvSpPr>
          <p:cNvPr id="12" name="11 Rectángulo"/>
          <p:cNvSpPr/>
          <p:nvPr/>
        </p:nvSpPr>
        <p:spPr>
          <a:xfrm>
            <a:off x="6311900" y="3846513"/>
            <a:ext cx="3816350" cy="5746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dirty="0">
                <a:solidFill>
                  <a:schemeClr val="tx1"/>
                </a:solidFill>
              </a:rPr>
              <a:t>Expectativa de éxito de seguir el arbitraje</a:t>
            </a:r>
          </a:p>
        </p:txBody>
      </p:sp>
      <p:sp>
        <p:nvSpPr>
          <p:cNvPr id="13" name="12 Rectángulo"/>
          <p:cNvSpPr/>
          <p:nvPr/>
        </p:nvSpPr>
        <p:spPr>
          <a:xfrm>
            <a:off x="6316663" y="4573588"/>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dirty="0">
                <a:solidFill>
                  <a:schemeClr val="tx1"/>
                </a:solidFill>
              </a:rPr>
              <a:t>riesgos en el normal desarrollo de la ejecución contractual</a:t>
            </a:r>
          </a:p>
        </p:txBody>
      </p:sp>
      <p:sp>
        <p:nvSpPr>
          <p:cNvPr id="14" name="13 Rectángulo"/>
          <p:cNvSpPr/>
          <p:nvPr/>
        </p:nvSpPr>
        <p:spPr>
          <a:xfrm>
            <a:off x="550863" y="5661025"/>
            <a:ext cx="10245725" cy="831850"/>
          </a:xfrm>
          <a:prstGeom prst="rect">
            <a:avLst/>
          </a:prstGeom>
        </p:spPr>
        <p:txBody>
          <a:bodyPr>
            <a:spAutoFit/>
          </a:bodyPr>
          <a:lstStyle/>
          <a:p>
            <a:pPr algn="ctr" eaLnBrk="1" fontAlgn="auto" hangingPunct="1">
              <a:spcBef>
                <a:spcPts val="0"/>
              </a:spcBef>
              <a:spcAft>
                <a:spcPts val="0"/>
              </a:spcAft>
              <a:defRPr/>
            </a:pPr>
            <a:r>
              <a:rPr lang="es-PE" sz="2400" b="1" dirty="0">
                <a:solidFill>
                  <a:schemeClr val="accent1">
                    <a:lumMod val="75000"/>
                  </a:schemeClr>
                </a:solidFill>
                <a:latin typeface="+mn-lt"/>
              </a:rPr>
              <a:t>La evaluación debe estar contenida en un informe técnico legal previo debidamente sustentado.</a:t>
            </a:r>
          </a:p>
        </p:txBody>
      </p:sp>
      <p:sp>
        <p:nvSpPr>
          <p:cNvPr id="15" name="14 Abrir llave"/>
          <p:cNvSpPr/>
          <p:nvPr/>
        </p:nvSpPr>
        <p:spPr>
          <a:xfrm>
            <a:off x="5880100" y="3429000"/>
            <a:ext cx="344488" cy="14335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PE" dirty="0"/>
          </a:p>
        </p:txBody>
      </p:sp>
      <p:sp>
        <p:nvSpPr>
          <p:cNvPr id="16" name="Rectángulo 15"/>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7" name="Rectángulo 16"/>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6158" name="2 Marcador de número de diapositiva"/>
          <p:cNvSpPr>
            <a:spLocks noGrp="1"/>
          </p:cNvSpPr>
          <p:nvPr>
            <p:ph type="sldNum" sz="quarter" idx="12"/>
          </p:nvPr>
        </p:nvSpPr>
        <p:spPr bwMode="auto">
          <a:xfrm>
            <a:off x="8688388"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cs typeface="Arial" panose="020B0604020202020204" pitchFamily="34" charset="0"/>
              </a:rPr>
              <a:t>4</a:t>
            </a:r>
          </a:p>
        </p:txBody>
      </p:sp>
      <p:sp>
        <p:nvSpPr>
          <p:cNvPr id="6159" name="CuadroTexto 18"/>
          <p:cNvSpPr txBox="1">
            <a:spLocks noChangeArrowheads="1"/>
          </p:cNvSpPr>
          <p:nvPr/>
        </p:nvSpPr>
        <p:spPr bwMode="auto">
          <a:xfrm>
            <a:off x="334963" y="163513"/>
            <a:ext cx="1046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ES" sz="3600" b="1" dirty="0">
                <a:solidFill>
                  <a:srgbClr val="034567"/>
                </a:solidFill>
              </a:rPr>
              <a:t>Conciliación </a:t>
            </a:r>
          </a:p>
        </p:txBody>
      </p:sp>
    </p:spTree>
    <p:extLst>
      <p:ext uri="{BB962C8B-B14F-4D97-AF65-F5344CB8AC3E}">
        <p14:creationId xmlns:p14="http://schemas.microsoft.com/office/powerpoint/2010/main" val="1275759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1">
                    <a:lumMod val="75000"/>
                  </a:schemeClr>
                </a:solidFill>
              </a:rPr>
              <a:t>NOTIFICACIONES Y PLAZOS</a:t>
            </a:r>
            <a:endParaRPr lang="es-PE" b="1" dirty="0">
              <a:solidFill>
                <a:schemeClr val="accent1">
                  <a:lumMod val="75000"/>
                </a:schemeClr>
              </a:solidFill>
            </a:endParaRPr>
          </a:p>
        </p:txBody>
      </p:sp>
      <p:sp>
        <p:nvSpPr>
          <p:cNvPr id="3" name="Marcador de contenido 2"/>
          <p:cNvSpPr>
            <a:spLocks noGrp="1"/>
          </p:cNvSpPr>
          <p:nvPr>
            <p:ph idx="1"/>
          </p:nvPr>
        </p:nvSpPr>
        <p:spPr>
          <a:xfrm>
            <a:off x="319489" y="1509310"/>
            <a:ext cx="11034311" cy="5012675"/>
          </a:xfrm>
        </p:spPr>
        <p:txBody>
          <a:bodyPr>
            <a:normAutofit fontScale="77500" lnSpcReduction="20000"/>
          </a:bodyPr>
          <a:lstStyle/>
          <a:p>
            <a:r>
              <a:rPr lang="es-PE" dirty="0" smtClean="0"/>
              <a:t>Salvo acuerdo en contrario de las partes, se aplicarán las disposiciones siguientes: </a:t>
            </a:r>
            <a:endParaRPr lang="es-PE" dirty="0"/>
          </a:p>
          <a:p>
            <a:r>
              <a:rPr lang="es-PE" dirty="0" smtClean="0"/>
              <a:t> Toda notificación o comunicación se considerará recibida el día en que haya sido entregada personalmente al destinatario o en que haya sido entregada en el domicilio señalado en el contrato o, en su defecto, en el domicilio o residencia habitual o lugar de actividades principales. Si no pudiera determinarse, tras una indagación razonable, ninguno de esos lugares, se considerará recibida el día en que haya sido entregada o intentada su entrega, por correo certificado o cualquier otro medio que deje constancia, en el último domicilio o residencia habitual o lugar de actividades principales conocidos del destinatario. </a:t>
            </a:r>
          </a:p>
          <a:p>
            <a:r>
              <a:rPr lang="es-PE" dirty="0" smtClean="0"/>
              <a:t>Asimismo, será válida la notificación o comunicación realizada por fax u otro medio de telecomunicación electrónico, telemático o de otra clase semejante que permitan el envío y la recepción de escritos y documentos, dejando constancia de su remisión y recepción y que hayan sido designados por la parte interesada.</a:t>
            </a:r>
          </a:p>
          <a:p>
            <a:r>
              <a:rPr lang="es-PE" dirty="0" smtClean="0"/>
              <a:t>Los plazos establecidos se computarán desde el día siguiente al de recepción de la notificación o comunicación. Si el último día del plazo fuere inhábil en el lugar de recepción de la notificación o comunicación, se extenderá hasta el primer día laborable siguiente. Los plazos establecidos por días se computarán por días hábiles. Se consideran inhábiles los días sábados, domingos y feriados así como los días no laborables declarados oficialmente.</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562879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62200" y="1316038"/>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Institucional</a:t>
            </a:r>
          </a:p>
        </p:txBody>
      </p:sp>
      <p:sp>
        <p:nvSpPr>
          <p:cNvPr id="4" name="3 Rectángulo"/>
          <p:cNvSpPr/>
          <p:nvPr/>
        </p:nvSpPr>
        <p:spPr>
          <a:xfrm>
            <a:off x="6180138" y="1314450"/>
            <a:ext cx="4824412" cy="5746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Nacional y de derecho</a:t>
            </a:r>
          </a:p>
        </p:txBody>
      </p:sp>
      <p:sp>
        <p:nvSpPr>
          <p:cNvPr id="5" name="4 Rectángulo"/>
          <p:cNvSpPr/>
          <p:nvPr/>
        </p:nvSpPr>
        <p:spPr>
          <a:xfrm>
            <a:off x="2063750" y="3486150"/>
            <a:ext cx="2376488" cy="88265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Solo puede ser Ad Hoc</a:t>
            </a:r>
          </a:p>
        </p:txBody>
      </p:sp>
      <p:sp>
        <p:nvSpPr>
          <p:cNvPr id="6" name="5 Flecha derecha"/>
          <p:cNvSpPr/>
          <p:nvPr/>
        </p:nvSpPr>
        <p:spPr>
          <a:xfrm>
            <a:off x="4656138" y="3735388"/>
            <a:ext cx="863600" cy="433387"/>
          </a:xfrm>
          <a:prstGeom prst="righ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1600" dirty="0">
                <a:solidFill>
                  <a:schemeClr val="tx1"/>
                </a:solidFill>
              </a:rPr>
              <a:t>Para</a:t>
            </a:r>
          </a:p>
        </p:txBody>
      </p:sp>
      <p:sp>
        <p:nvSpPr>
          <p:cNvPr id="7" name="6 Rectángulo"/>
          <p:cNvSpPr/>
          <p:nvPr/>
        </p:nvSpPr>
        <p:spPr>
          <a:xfrm>
            <a:off x="6167438" y="3138488"/>
            <a:ext cx="4824412" cy="72231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Bienes , Servicios y consultoría en general</a:t>
            </a:r>
          </a:p>
        </p:txBody>
      </p:sp>
      <p:sp>
        <p:nvSpPr>
          <p:cNvPr id="8" name="7 Rectángulo"/>
          <p:cNvSpPr/>
          <p:nvPr/>
        </p:nvSpPr>
        <p:spPr>
          <a:xfrm>
            <a:off x="6167438" y="3989388"/>
            <a:ext cx="4824412" cy="73501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Monto contractual original sea ≤25 UIT </a:t>
            </a:r>
          </a:p>
        </p:txBody>
      </p:sp>
      <p:sp>
        <p:nvSpPr>
          <p:cNvPr id="10" name="9 Abrir llave"/>
          <p:cNvSpPr/>
          <p:nvPr/>
        </p:nvSpPr>
        <p:spPr>
          <a:xfrm>
            <a:off x="5697538" y="3449638"/>
            <a:ext cx="344487" cy="9191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PE" dirty="0"/>
          </a:p>
        </p:txBody>
      </p:sp>
      <p:sp>
        <p:nvSpPr>
          <p:cNvPr id="11" name="10 Rectángulo"/>
          <p:cNvSpPr/>
          <p:nvPr/>
        </p:nvSpPr>
        <p:spPr>
          <a:xfrm>
            <a:off x="2351088" y="2060575"/>
            <a:ext cx="3816350" cy="7524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Dentro de plazo de caducidad</a:t>
            </a:r>
          </a:p>
        </p:txBody>
      </p:sp>
      <p:sp>
        <p:nvSpPr>
          <p:cNvPr id="12" name="11 Rectángulo"/>
          <p:cNvSpPr/>
          <p:nvPr/>
        </p:nvSpPr>
        <p:spPr>
          <a:xfrm>
            <a:off x="6170613" y="2058988"/>
            <a:ext cx="4824412" cy="75088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Ante Institución arbitral acreditada ante el OSCE</a:t>
            </a:r>
          </a:p>
        </p:txBody>
      </p:sp>
      <p:sp>
        <p:nvSpPr>
          <p:cNvPr id="13" name="12 Rectángulo"/>
          <p:cNvSpPr/>
          <p:nvPr/>
        </p:nvSpPr>
        <p:spPr>
          <a:xfrm>
            <a:off x="550863" y="5646738"/>
            <a:ext cx="10245725" cy="706437"/>
          </a:xfrm>
          <a:prstGeom prst="rect">
            <a:avLst/>
          </a:prstGeom>
        </p:spPr>
        <p:txBody>
          <a:bodyPr>
            <a:spAutoFit/>
          </a:bodyPr>
          <a:lstStyle/>
          <a:p>
            <a:pPr algn="ctr" eaLnBrk="1" fontAlgn="auto" hangingPunct="1">
              <a:spcBef>
                <a:spcPts val="0"/>
              </a:spcBef>
              <a:spcAft>
                <a:spcPts val="0"/>
              </a:spcAft>
              <a:defRPr/>
            </a:pPr>
            <a:r>
              <a:rPr lang="es-PE" sz="2000" b="1" dirty="0">
                <a:latin typeface="+mn-lt"/>
              </a:rPr>
              <a:t>Si hubo previamente una conciliación, sin acuerdo o con acuerdo parcial, el arbitraje respecto de las materias no conciliadas deberá iniciarse dentro del plazo de caducidad.</a:t>
            </a:r>
          </a:p>
        </p:txBody>
      </p:sp>
      <p:sp>
        <p:nvSpPr>
          <p:cNvPr id="14" name="Rectángulo 1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5" name="Rectángulo 1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8206" name="2 Marcador de número de diapositiva"/>
          <p:cNvSpPr>
            <a:spLocks noGrp="1"/>
          </p:cNvSpPr>
          <p:nvPr>
            <p:ph type="sldNum" sz="quarter" idx="12"/>
          </p:nvPr>
        </p:nvSpPr>
        <p:spPr bwMode="auto">
          <a:xfrm>
            <a:off x="8688388"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cs typeface="Arial" panose="020B0604020202020204" pitchFamily="34" charset="0"/>
              </a:rPr>
              <a:t>6</a:t>
            </a:r>
          </a:p>
        </p:txBody>
      </p:sp>
      <p:sp>
        <p:nvSpPr>
          <p:cNvPr id="8207" name="CuadroTexto 16"/>
          <p:cNvSpPr txBox="1">
            <a:spLocks noChangeArrowheads="1"/>
          </p:cNvSpPr>
          <p:nvPr/>
        </p:nvSpPr>
        <p:spPr bwMode="auto">
          <a:xfrm>
            <a:off x="334963" y="163513"/>
            <a:ext cx="1046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ES" sz="3600" b="1" dirty="0">
                <a:solidFill>
                  <a:srgbClr val="034567"/>
                </a:solidFill>
              </a:rPr>
              <a:t>Arbitraje</a:t>
            </a:r>
          </a:p>
        </p:txBody>
      </p:sp>
    </p:spTree>
    <p:extLst>
      <p:ext uri="{BB962C8B-B14F-4D97-AF65-F5344CB8AC3E}">
        <p14:creationId xmlns:p14="http://schemas.microsoft.com/office/powerpoint/2010/main" val="2035151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93963" y="1244600"/>
            <a:ext cx="7634287" cy="5746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b="1" dirty="0">
                <a:solidFill>
                  <a:schemeClr val="tx1"/>
                </a:solidFill>
              </a:rPr>
              <a:t>En caso corresponda un arbitraje institucional</a:t>
            </a:r>
          </a:p>
        </p:txBody>
      </p:sp>
      <p:sp>
        <p:nvSpPr>
          <p:cNvPr id="4" name="3 Rectángulo"/>
          <p:cNvSpPr/>
          <p:nvPr/>
        </p:nvSpPr>
        <p:spPr>
          <a:xfrm>
            <a:off x="2493963" y="1989138"/>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b="1" dirty="0">
                <a:solidFill>
                  <a:schemeClr val="tx1"/>
                </a:solidFill>
              </a:rPr>
              <a:t>Entidad incorpora en cláusula arbitral</a:t>
            </a:r>
          </a:p>
        </p:txBody>
      </p:sp>
      <p:sp>
        <p:nvSpPr>
          <p:cNvPr id="5" name="4 Rectángulo"/>
          <p:cNvSpPr/>
          <p:nvPr/>
        </p:nvSpPr>
        <p:spPr>
          <a:xfrm>
            <a:off x="6313488" y="1985963"/>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b="1" dirty="0">
                <a:solidFill>
                  <a:schemeClr val="tx1"/>
                </a:solidFill>
              </a:rPr>
              <a:t>Mínimo 2 instituciones arbitrales registradas y acreditadas ante el OSCE</a:t>
            </a:r>
          </a:p>
        </p:txBody>
      </p:sp>
      <p:sp>
        <p:nvSpPr>
          <p:cNvPr id="6" name="5 Rectángulo"/>
          <p:cNvSpPr/>
          <p:nvPr/>
        </p:nvSpPr>
        <p:spPr>
          <a:xfrm>
            <a:off x="2424113" y="3616325"/>
            <a:ext cx="2016125" cy="5794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000" b="1" dirty="0">
                <a:solidFill>
                  <a:schemeClr val="tx1"/>
                </a:solidFill>
              </a:rPr>
              <a:t>Postor en su oferta</a:t>
            </a:r>
          </a:p>
        </p:txBody>
      </p:sp>
      <p:sp>
        <p:nvSpPr>
          <p:cNvPr id="7" name="6 Flecha derecha"/>
          <p:cNvSpPr/>
          <p:nvPr/>
        </p:nvSpPr>
        <p:spPr>
          <a:xfrm>
            <a:off x="4656138" y="3735388"/>
            <a:ext cx="863600"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sz="1200" dirty="0"/>
          </a:p>
        </p:txBody>
      </p:sp>
      <p:sp>
        <p:nvSpPr>
          <p:cNvPr id="8" name="7 Rectángulo"/>
          <p:cNvSpPr/>
          <p:nvPr/>
        </p:nvSpPr>
        <p:spPr>
          <a:xfrm>
            <a:off x="6167438" y="3284538"/>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Elegirá a una, señalando un orden de prelación con relación a las demás</a:t>
            </a:r>
          </a:p>
        </p:txBody>
      </p:sp>
      <p:sp>
        <p:nvSpPr>
          <p:cNvPr id="9" name="8 Rectángulo"/>
          <p:cNvSpPr/>
          <p:nvPr/>
        </p:nvSpPr>
        <p:spPr>
          <a:xfrm>
            <a:off x="6167438" y="3989388"/>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Caso contrario, la Entidad elegirá una y fijará el orden de prelación.</a:t>
            </a:r>
          </a:p>
        </p:txBody>
      </p:sp>
      <p:sp>
        <p:nvSpPr>
          <p:cNvPr id="10" name="9 Abrir llave"/>
          <p:cNvSpPr/>
          <p:nvPr/>
        </p:nvSpPr>
        <p:spPr>
          <a:xfrm>
            <a:off x="5697538" y="3449638"/>
            <a:ext cx="344487" cy="9191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PE" dirty="0"/>
          </a:p>
        </p:txBody>
      </p:sp>
      <p:sp>
        <p:nvSpPr>
          <p:cNvPr id="11" name="10 Rectángulo"/>
          <p:cNvSpPr/>
          <p:nvPr/>
        </p:nvSpPr>
        <p:spPr>
          <a:xfrm>
            <a:off x="525463" y="5478463"/>
            <a:ext cx="10245725" cy="1016000"/>
          </a:xfrm>
          <a:prstGeom prst="rect">
            <a:avLst/>
          </a:prstGeom>
          <a:solidFill>
            <a:schemeClr val="bg1"/>
          </a:solidFill>
        </p:spPr>
        <p:txBody>
          <a:bodyPr>
            <a:spAutoFit/>
          </a:bodyPr>
          <a:lstStyle/>
          <a:p>
            <a:pPr algn="ctr" eaLnBrk="1" fontAlgn="auto" hangingPunct="1">
              <a:spcBef>
                <a:spcPts val="0"/>
              </a:spcBef>
              <a:spcAft>
                <a:spcPts val="0"/>
              </a:spcAft>
              <a:defRPr/>
            </a:pPr>
            <a:r>
              <a:rPr lang="es-PE" sz="2000" dirty="0">
                <a:latin typeface="+mn-lt"/>
              </a:rPr>
              <a:t>Dicho orden será respetado en caso la institución arbitral elegida no se encuentra registrada y acreditada ante el OSCE al momento del perfeccionamiento del contrato o haya perdido su registro y acreditación con posterioridad.</a:t>
            </a:r>
          </a:p>
        </p:txBody>
      </p:sp>
      <p:sp>
        <p:nvSpPr>
          <p:cNvPr id="12" name="Rectángulo 11"/>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3" name="Rectángulo 12"/>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9229" name="2 Marcador de número de diapositiva"/>
          <p:cNvSpPr>
            <a:spLocks noGrp="1"/>
          </p:cNvSpPr>
          <p:nvPr>
            <p:ph type="sldNum" sz="quarter" idx="12"/>
          </p:nvPr>
        </p:nvSpPr>
        <p:spPr bwMode="auto">
          <a:xfrm>
            <a:off x="8688388"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cs typeface="Arial" panose="020B0604020202020204" pitchFamily="34" charset="0"/>
              </a:rPr>
              <a:t>7</a:t>
            </a:r>
          </a:p>
        </p:txBody>
      </p:sp>
      <p:sp>
        <p:nvSpPr>
          <p:cNvPr id="9230" name="CuadroTexto 14"/>
          <p:cNvSpPr txBox="1">
            <a:spLocks noChangeArrowheads="1"/>
          </p:cNvSpPr>
          <p:nvPr/>
        </p:nvSpPr>
        <p:spPr bwMode="auto">
          <a:xfrm>
            <a:off x="334963" y="163513"/>
            <a:ext cx="1046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ES" sz="3600" b="1" dirty="0">
                <a:solidFill>
                  <a:srgbClr val="034567"/>
                </a:solidFill>
              </a:rPr>
              <a:t>Arbitraje institucional</a:t>
            </a:r>
          </a:p>
        </p:txBody>
      </p:sp>
    </p:spTree>
    <p:extLst>
      <p:ext uri="{BB962C8B-B14F-4D97-AF65-F5344CB8AC3E}">
        <p14:creationId xmlns:p14="http://schemas.microsoft.com/office/powerpoint/2010/main" val="107829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AutoShape 12" descr="https://encrypted-tbn2.gstatic.com/images?q=tbn:ANd9GcQWwfF-1_gshxVeLsIc0ibpU-YwU0RGUfLN6rspOoPcaP714mBjOw"/>
          <p:cNvSpPr>
            <a:spLocks noChangeAspect="1" noChangeArrowheads="1"/>
          </p:cNvSpPr>
          <p:nvPr/>
        </p:nvSpPr>
        <p:spPr bwMode="auto">
          <a:xfrm>
            <a:off x="2667000"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 typeface="Arial" panose="020B0604020202020204" pitchFamily="34" charset="0"/>
              <a:buNone/>
              <a:defRPr/>
            </a:pPr>
            <a:endParaRPr lang="es-AR" altLang="es-ES" sz="1350" dirty="0"/>
          </a:p>
        </p:txBody>
      </p:sp>
      <p:sp>
        <p:nvSpPr>
          <p:cNvPr id="9" name="15 Rectángulo"/>
          <p:cNvSpPr>
            <a:spLocks noChangeArrowheads="1"/>
          </p:cNvSpPr>
          <p:nvPr/>
        </p:nvSpPr>
        <p:spPr bwMode="auto">
          <a:xfrm>
            <a:off x="536575" y="1120775"/>
            <a:ext cx="9609138" cy="563245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s-PE" b="1" dirty="0">
                <a:solidFill>
                  <a:srgbClr val="034567"/>
                </a:solidFill>
              </a:rPr>
              <a:t>OSCE SÍ PARTICIPA EN:</a:t>
            </a:r>
          </a:p>
          <a:p>
            <a:pPr marL="358775" lvl="1" indent="273050" eaLnBrk="1" hangingPunct="1">
              <a:spcBef>
                <a:spcPts val="0"/>
              </a:spcBef>
              <a:spcAft>
                <a:spcPts val="0"/>
              </a:spcAft>
              <a:buFont typeface="Wingdings" panose="05000000000000000000" pitchFamily="2" charset="2"/>
              <a:buChar char="ü"/>
              <a:defRPr/>
            </a:pPr>
            <a:r>
              <a:rPr lang="es-PE" altLang="es-PE" dirty="0"/>
              <a:t>Designación residual de árbitros</a:t>
            </a:r>
          </a:p>
          <a:p>
            <a:pPr marL="358775" lvl="1" indent="273050" eaLnBrk="1" hangingPunct="1">
              <a:spcBef>
                <a:spcPts val="0"/>
              </a:spcBef>
              <a:spcAft>
                <a:spcPts val="0"/>
              </a:spcAft>
              <a:buFont typeface="Wingdings" panose="05000000000000000000" pitchFamily="2" charset="2"/>
              <a:buChar char="ü"/>
              <a:defRPr/>
            </a:pPr>
            <a:r>
              <a:rPr lang="es-PE" altLang="es-PE" dirty="0"/>
              <a:t>Instalación de Tribunales Arbitrales Ad Hoc</a:t>
            </a:r>
          </a:p>
          <a:p>
            <a:pPr marL="358775" lvl="1" indent="273050" eaLnBrk="1" hangingPunct="1">
              <a:spcBef>
                <a:spcPts val="0"/>
              </a:spcBef>
              <a:spcAft>
                <a:spcPts val="0"/>
              </a:spcAft>
              <a:buFont typeface="Wingdings" panose="05000000000000000000" pitchFamily="2" charset="2"/>
              <a:buChar char="ü"/>
              <a:defRPr/>
            </a:pPr>
            <a:r>
              <a:rPr lang="es-PE" altLang="es-PE" dirty="0"/>
              <a:t>Administración </a:t>
            </a:r>
            <a:r>
              <a:rPr lang="es-PE" altLang="es-PE" dirty="0" smtClean="0"/>
              <a:t>RNA</a:t>
            </a:r>
            <a:endParaRPr lang="es-PE" altLang="es-PE" dirty="0"/>
          </a:p>
          <a:p>
            <a:pPr marL="358775" lvl="1" indent="273050" eaLnBrk="1" hangingPunct="1">
              <a:spcBef>
                <a:spcPts val="0"/>
              </a:spcBef>
              <a:spcAft>
                <a:spcPts val="0"/>
              </a:spcAft>
              <a:buFont typeface="Wingdings" panose="05000000000000000000" pitchFamily="2" charset="2"/>
              <a:buChar char="ü"/>
              <a:defRPr/>
            </a:pPr>
            <a:r>
              <a:rPr lang="es-PE" altLang="es-PE" dirty="0"/>
              <a:t>Recusación de árbitros</a:t>
            </a:r>
          </a:p>
          <a:p>
            <a:pPr marL="358775" lvl="1" indent="273050" eaLnBrk="1" hangingPunct="1">
              <a:spcBef>
                <a:spcPts val="0"/>
              </a:spcBef>
              <a:spcAft>
                <a:spcPts val="0"/>
              </a:spcAft>
              <a:buFont typeface="Wingdings" panose="05000000000000000000" pitchFamily="2" charset="2"/>
              <a:buChar char="ü"/>
              <a:defRPr/>
            </a:pPr>
            <a:r>
              <a:rPr lang="es-PE" altLang="es-PE" dirty="0">
                <a:cs typeface="Arial" panose="020B0604020202020204" pitchFamily="34" charset="0"/>
              </a:rPr>
              <a:t>Secretaría Técnica del Consejo de Ética</a:t>
            </a:r>
          </a:p>
          <a:p>
            <a:pPr marL="358775" lvl="1" indent="273050" eaLnBrk="1" hangingPunct="1">
              <a:spcBef>
                <a:spcPts val="0"/>
              </a:spcBef>
              <a:spcAft>
                <a:spcPts val="0"/>
              </a:spcAft>
              <a:buFont typeface="Wingdings" panose="05000000000000000000" pitchFamily="2" charset="2"/>
              <a:buChar char="ü"/>
              <a:defRPr/>
            </a:pPr>
            <a:r>
              <a:rPr lang="es-PE" altLang="es-PE" dirty="0">
                <a:cs typeface="Arial" panose="020B0604020202020204" pitchFamily="34" charset="0"/>
              </a:rPr>
              <a:t>Acreditación de instituciones arbitrales</a:t>
            </a:r>
            <a:endParaRPr lang="es-PE" altLang="es-PE" dirty="0"/>
          </a:p>
          <a:p>
            <a:pPr marL="358775" lvl="1" indent="273050" eaLnBrk="1" hangingPunct="1">
              <a:spcBef>
                <a:spcPts val="0"/>
              </a:spcBef>
              <a:spcAft>
                <a:spcPts val="0"/>
              </a:spcAft>
              <a:buFont typeface="Wingdings" panose="05000000000000000000" pitchFamily="2" charset="2"/>
              <a:buChar char="ü"/>
              <a:defRPr/>
            </a:pPr>
            <a:r>
              <a:rPr lang="es-PE" altLang="es-PE" dirty="0"/>
              <a:t>Devolución de honorarios arbitrales (título ejecutivo)</a:t>
            </a:r>
          </a:p>
          <a:p>
            <a:pPr marL="358775" lvl="1" indent="273050" eaLnBrk="1" hangingPunct="1">
              <a:spcBef>
                <a:spcPts val="0"/>
              </a:spcBef>
              <a:spcAft>
                <a:spcPts val="0"/>
              </a:spcAft>
              <a:buFont typeface="Wingdings" panose="05000000000000000000" pitchFamily="2" charset="2"/>
              <a:buChar char="ü"/>
              <a:defRPr/>
            </a:pPr>
            <a:r>
              <a:rPr lang="es-PE" altLang="es-PE" dirty="0"/>
              <a:t>Solicitud de información a instituciones arbitrales</a:t>
            </a:r>
          </a:p>
          <a:p>
            <a:pPr marL="358775" lvl="1" indent="273050" eaLnBrk="1" hangingPunct="1">
              <a:spcBef>
                <a:spcPts val="0"/>
              </a:spcBef>
              <a:spcAft>
                <a:spcPts val="0"/>
              </a:spcAft>
              <a:buFont typeface="Wingdings" panose="05000000000000000000" pitchFamily="2" charset="2"/>
              <a:buChar char="ü"/>
              <a:defRPr/>
            </a:pPr>
            <a:r>
              <a:rPr lang="es-PE" altLang="es-PE" dirty="0"/>
              <a:t>Organización y administración de arbitrajes</a:t>
            </a:r>
          </a:p>
          <a:p>
            <a:pPr lvl="1" eaLnBrk="1" hangingPunct="1">
              <a:spcBef>
                <a:spcPts val="0"/>
              </a:spcBef>
              <a:spcAft>
                <a:spcPts val="0"/>
              </a:spcAft>
              <a:buFont typeface="Wingdings" panose="05000000000000000000" pitchFamily="2" charset="2"/>
              <a:buChar char="ü"/>
              <a:defRPr/>
            </a:pPr>
            <a:endParaRPr lang="es-PE" altLang="es-PE" dirty="0"/>
          </a:p>
          <a:p>
            <a:pPr marL="133350" indent="-133350" eaLnBrk="1" fontAlgn="auto" hangingPunct="1">
              <a:spcBef>
                <a:spcPts val="0"/>
              </a:spcBef>
              <a:spcAft>
                <a:spcPts val="0"/>
              </a:spcAft>
              <a:defRPr/>
            </a:pPr>
            <a:r>
              <a:rPr lang="es-PE" b="1" dirty="0">
                <a:solidFill>
                  <a:srgbClr val="FF0000"/>
                </a:solidFill>
                <a:effectLst>
                  <a:outerShdw blurRad="38100" dist="38100" dir="2700000" algn="tl">
                    <a:srgbClr val="000000">
                      <a:alpha val="43137"/>
                    </a:srgbClr>
                  </a:outerShdw>
                </a:effectLst>
              </a:rPr>
              <a:t> </a:t>
            </a:r>
          </a:p>
          <a:p>
            <a:pPr eaLnBrk="1" fontAlgn="auto" hangingPunct="1">
              <a:spcBef>
                <a:spcPts val="0"/>
              </a:spcBef>
              <a:spcAft>
                <a:spcPts val="0"/>
              </a:spcAft>
              <a:defRPr/>
            </a:pPr>
            <a:r>
              <a:rPr lang="es-PE" b="1" dirty="0">
                <a:solidFill>
                  <a:srgbClr val="034567"/>
                </a:solidFill>
              </a:rPr>
              <a:t>OSCE NO INTERVIENE EN:</a:t>
            </a:r>
          </a:p>
          <a:p>
            <a:pPr marL="631825" lvl="1" indent="-288925" eaLnBrk="1" fontAlgn="auto" hangingPunct="1">
              <a:spcBef>
                <a:spcPts val="0"/>
              </a:spcBef>
              <a:spcAft>
                <a:spcPts val="0"/>
              </a:spcAft>
              <a:buFont typeface="Wingdings" pitchFamily="2" charset="2"/>
              <a:buChar char="ü"/>
              <a:defRPr/>
            </a:pPr>
            <a:r>
              <a:rPr lang="es-PE" dirty="0"/>
              <a:t>Decisión de Entidades Públicas respecto al tipo de arbitraje y a la institución arbitral administradora</a:t>
            </a:r>
          </a:p>
          <a:p>
            <a:pPr marL="631825" lvl="1" indent="-288925" eaLnBrk="1" fontAlgn="auto" hangingPunct="1">
              <a:spcBef>
                <a:spcPts val="0"/>
              </a:spcBef>
              <a:spcAft>
                <a:spcPts val="0"/>
              </a:spcAft>
              <a:buFont typeface="Wingdings" pitchFamily="2" charset="2"/>
              <a:buChar char="ü"/>
              <a:defRPr/>
            </a:pPr>
            <a:r>
              <a:rPr lang="es-PE" dirty="0"/>
              <a:t>Designación de árbitros por Entidades Públicas</a:t>
            </a:r>
          </a:p>
          <a:p>
            <a:pPr marL="631825" lvl="1" indent="-288925" eaLnBrk="1" fontAlgn="auto" hangingPunct="1">
              <a:spcBef>
                <a:spcPts val="0"/>
              </a:spcBef>
              <a:spcAft>
                <a:spcPts val="0"/>
              </a:spcAft>
              <a:buFont typeface="Wingdings" pitchFamily="2" charset="2"/>
              <a:buChar char="ü"/>
              <a:defRPr/>
            </a:pPr>
            <a:r>
              <a:rPr lang="es-PE" dirty="0"/>
              <a:t>Decisiones de árbitros</a:t>
            </a:r>
          </a:p>
          <a:p>
            <a:pPr marL="631825" lvl="1" indent="-288925" eaLnBrk="1" fontAlgn="auto" hangingPunct="1">
              <a:spcBef>
                <a:spcPts val="0"/>
              </a:spcBef>
              <a:spcAft>
                <a:spcPts val="0"/>
              </a:spcAft>
              <a:buFont typeface="Wingdings" pitchFamily="2" charset="2"/>
              <a:buChar char="ü"/>
              <a:defRPr/>
            </a:pPr>
            <a:r>
              <a:rPr lang="es-PE" dirty="0"/>
              <a:t>Impugnación de laudos  ni de decisiones arbitrales</a:t>
            </a:r>
          </a:p>
          <a:p>
            <a:pPr marL="631825" lvl="1" indent="-288925" eaLnBrk="1" fontAlgn="auto" hangingPunct="1">
              <a:spcBef>
                <a:spcPts val="0"/>
              </a:spcBef>
              <a:spcAft>
                <a:spcPts val="0"/>
              </a:spcAft>
              <a:buFont typeface="Wingdings" pitchFamily="2" charset="2"/>
              <a:buChar char="ü"/>
              <a:defRPr/>
            </a:pPr>
            <a:r>
              <a:rPr lang="es-PE" dirty="0"/>
              <a:t>Supervisión de la gestión de Entidades Públicas durante el desarrollo del arbitraje</a:t>
            </a:r>
            <a:endParaRPr lang="es-PE" altLang="es-PE" dirty="0"/>
          </a:p>
          <a:p>
            <a:pPr eaLnBrk="1" fontAlgn="auto" hangingPunct="1">
              <a:spcBef>
                <a:spcPts val="0"/>
              </a:spcBef>
              <a:spcAft>
                <a:spcPts val="0"/>
              </a:spcAft>
              <a:defRPr/>
            </a:pPr>
            <a:endParaRPr lang="es-PE" b="1" dirty="0">
              <a:effectLst>
                <a:outerShdw blurRad="38100" dist="38100" dir="2700000" algn="tl">
                  <a:srgbClr val="000000">
                    <a:alpha val="43137"/>
                  </a:srgbClr>
                </a:outerShdw>
              </a:effectLst>
              <a:latin typeface="+mn-lt"/>
            </a:endParaRPr>
          </a:p>
        </p:txBody>
      </p:sp>
      <p:sp>
        <p:nvSpPr>
          <p:cNvPr id="11" name="Rectángulo 10"/>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2" name="Rectángulo 11"/>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1270" name="2 Marcador de número de diapositiva"/>
          <p:cNvSpPr>
            <a:spLocks noGrp="1"/>
          </p:cNvSpPr>
          <p:nvPr>
            <p:ph type="sldNum" sz="quarter" idx="12"/>
          </p:nvPr>
        </p:nvSpPr>
        <p:spPr bwMode="auto">
          <a:xfrm>
            <a:off x="8688388"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cs typeface="Arial" panose="020B0604020202020204" pitchFamily="34" charset="0"/>
              </a:rPr>
              <a:t>9</a:t>
            </a:r>
          </a:p>
        </p:txBody>
      </p:sp>
      <p:sp>
        <p:nvSpPr>
          <p:cNvPr id="11271" name="CuadroTexto 13"/>
          <p:cNvSpPr txBox="1">
            <a:spLocks noChangeArrowheads="1"/>
          </p:cNvSpPr>
          <p:nvPr/>
        </p:nvSpPr>
        <p:spPr bwMode="auto">
          <a:xfrm>
            <a:off x="334963" y="163513"/>
            <a:ext cx="1046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ES" sz="3600" b="1" dirty="0">
                <a:solidFill>
                  <a:srgbClr val="034567"/>
                </a:solidFill>
              </a:rPr>
              <a:t>Participación del OSCE en el arbitraje</a:t>
            </a:r>
          </a:p>
        </p:txBody>
      </p:sp>
    </p:spTree>
    <p:extLst>
      <p:ext uri="{BB962C8B-B14F-4D97-AF65-F5344CB8AC3E}">
        <p14:creationId xmlns:p14="http://schemas.microsoft.com/office/powerpoint/2010/main" val="2576524965"/>
      </p:ext>
    </p:extLst>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98563" y="1328738"/>
            <a:ext cx="3816350" cy="93662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FINALIDAD</a:t>
            </a:r>
          </a:p>
        </p:txBody>
      </p:sp>
      <p:sp>
        <p:nvSpPr>
          <p:cNvPr id="5" name="4 Rectángulo"/>
          <p:cNvSpPr/>
          <p:nvPr/>
        </p:nvSpPr>
        <p:spPr>
          <a:xfrm>
            <a:off x="5018088" y="1328738"/>
            <a:ext cx="5399087" cy="93345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Prevenir y/o resolver las controversias que surjan desde el inicio de ejecución hasta la recepción de la obra.</a:t>
            </a:r>
          </a:p>
        </p:txBody>
      </p:sp>
      <p:sp>
        <p:nvSpPr>
          <p:cNvPr id="6" name="5 Rectángulo"/>
          <p:cNvSpPr/>
          <p:nvPr/>
        </p:nvSpPr>
        <p:spPr>
          <a:xfrm>
            <a:off x="1198563" y="3767138"/>
            <a:ext cx="2160587" cy="57943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Pueden ser 1 o 3 miembros</a:t>
            </a:r>
          </a:p>
        </p:txBody>
      </p:sp>
      <p:sp>
        <p:nvSpPr>
          <p:cNvPr id="7" name="6 Flecha derecha"/>
          <p:cNvSpPr/>
          <p:nvPr/>
        </p:nvSpPr>
        <p:spPr>
          <a:xfrm>
            <a:off x="3503613" y="3886200"/>
            <a:ext cx="1800225" cy="433388"/>
          </a:xfrm>
          <a:prstGeom prst="righ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1200" dirty="0">
                <a:solidFill>
                  <a:schemeClr val="tx1"/>
                </a:solidFill>
              </a:rPr>
              <a:t>No acuerdo</a:t>
            </a:r>
          </a:p>
        </p:txBody>
      </p:sp>
      <p:sp>
        <p:nvSpPr>
          <p:cNvPr id="8" name="7 Rectángulo"/>
          <p:cNvSpPr/>
          <p:nvPr/>
        </p:nvSpPr>
        <p:spPr>
          <a:xfrm>
            <a:off x="6527800" y="3402013"/>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1 si monto de contrato es  </a:t>
            </a:r>
            <a:r>
              <a:rPr lang="es-PE" dirty="0">
                <a:solidFill>
                  <a:schemeClr val="tx1"/>
                </a:solidFill>
                <a:latin typeface="Times New Roman"/>
                <a:cs typeface="Times New Roman"/>
              </a:rPr>
              <a:t>≥ </a:t>
            </a:r>
            <a:r>
              <a:rPr lang="es-PE" dirty="0">
                <a:solidFill>
                  <a:schemeClr val="tx1"/>
                </a:solidFill>
              </a:rPr>
              <a:t>S/ 5 000 000,00 y </a:t>
            </a:r>
            <a:r>
              <a:rPr lang="es-PE" dirty="0">
                <a:solidFill>
                  <a:schemeClr val="tx1"/>
                </a:solidFill>
                <a:latin typeface="Times New Roman"/>
                <a:cs typeface="Times New Roman"/>
              </a:rPr>
              <a:t>˂ </a:t>
            </a:r>
            <a:r>
              <a:rPr lang="es-PE" dirty="0">
                <a:solidFill>
                  <a:schemeClr val="tx1"/>
                </a:solidFill>
              </a:rPr>
              <a:t>S/ 40 000 000,00</a:t>
            </a:r>
          </a:p>
        </p:txBody>
      </p:sp>
      <p:sp>
        <p:nvSpPr>
          <p:cNvPr id="9" name="8 Rectángulo"/>
          <p:cNvSpPr/>
          <p:nvPr/>
        </p:nvSpPr>
        <p:spPr>
          <a:xfrm>
            <a:off x="6527800" y="4106863"/>
            <a:ext cx="3816350" cy="5762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3 si monto de contrato es  </a:t>
            </a:r>
            <a:r>
              <a:rPr lang="es-PE" dirty="0">
                <a:solidFill>
                  <a:schemeClr val="tx1"/>
                </a:solidFill>
                <a:latin typeface="Times New Roman"/>
                <a:cs typeface="Times New Roman"/>
              </a:rPr>
              <a:t>≥ </a:t>
            </a:r>
            <a:r>
              <a:rPr lang="es-PE" dirty="0">
                <a:solidFill>
                  <a:schemeClr val="tx1"/>
                </a:solidFill>
              </a:rPr>
              <a:t>S/ 40 000 000,00.</a:t>
            </a:r>
          </a:p>
        </p:txBody>
      </p:sp>
      <p:sp>
        <p:nvSpPr>
          <p:cNvPr id="10" name="9 Abrir llave"/>
          <p:cNvSpPr/>
          <p:nvPr/>
        </p:nvSpPr>
        <p:spPr>
          <a:xfrm>
            <a:off x="5664200" y="3578225"/>
            <a:ext cx="344488" cy="9175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PE" dirty="0"/>
          </a:p>
        </p:txBody>
      </p:sp>
      <p:sp>
        <p:nvSpPr>
          <p:cNvPr id="11" name="10 Rectángulo"/>
          <p:cNvSpPr/>
          <p:nvPr/>
        </p:nvSpPr>
        <p:spPr>
          <a:xfrm>
            <a:off x="633413" y="5543550"/>
            <a:ext cx="9864725" cy="708025"/>
          </a:xfrm>
          <a:prstGeom prst="rect">
            <a:avLst/>
          </a:prstGeom>
        </p:spPr>
        <p:txBody>
          <a:bodyPr>
            <a:spAutoFit/>
          </a:bodyPr>
          <a:lstStyle/>
          <a:p>
            <a:pPr algn="ctr" eaLnBrk="1" fontAlgn="auto" hangingPunct="1">
              <a:spcBef>
                <a:spcPts val="0"/>
              </a:spcBef>
              <a:spcAft>
                <a:spcPts val="0"/>
              </a:spcAft>
              <a:defRPr/>
            </a:pPr>
            <a:r>
              <a:rPr lang="es-PE" sz="2000" dirty="0">
                <a:latin typeface="+mn-lt"/>
              </a:rPr>
              <a:t>No pueden someterse a Junta de Resolución de Disputas pretensiones de carácter indemnizatorio por conceptos no previstos en la normativa de contratación pública .</a:t>
            </a:r>
          </a:p>
        </p:txBody>
      </p:sp>
      <p:sp>
        <p:nvSpPr>
          <p:cNvPr id="12" name="11 Rectángulo"/>
          <p:cNvSpPr/>
          <p:nvPr/>
        </p:nvSpPr>
        <p:spPr>
          <a:xfrm>
            <a:off x="1200150" y="2500313"/>
            <a:ext cx="9217025" cy="5746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dirty="0">
                <a:solidFill>
                  <a:schemeClr val="tx1"/>
                </a:solidFill>
              </a:rPr>
              <a:t>Se puede pactar hasta antes del inicio de la obra si monto es ˃ a S/ 5 000 000,00</a:t>
            </a:r>
          </a:p>
        </p:txBody>
      </p:sp>
      <p:sp>
        <p:nvSpPr>
          <p:cNvPr id="13" name="Rectángulo 12"/>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4" name="Rectángulo 13"/>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13325" name="2 Marcador de número de diapositiva"/>
          <p:cNvSpPr>
            <a:spLocks noGrp="1"/>
          </p:cNvSpPr>
          <p:nvPr>
            <p:ph type="sldNum" sz="quarter" idx="12"/>
          </p:nvPr>
        </p:nvSpPr>
        <p:spPr bwMode="auto">
          <a:xfrm>
            <a:off x="8688388"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cs typeface="Arial" panose="020B0604020202020204" pitchFamily="34" charset="0"/>
              </a:rPr>
              <a:t>10</a:t>
            </a:r>
          </a:p>
        </p:txBody>
      </p:sp>
      <p:sp>
        <p:nvSpPr>
          <p:cNvPr id="13326" name="CuadroTexto 15"/>
          <p:cNvSpPr txBox="1">
            <a:spLocks noChangeArrowheads="1"/>
          </p:cNvSpPr>
          <p:nvPr/>
        </p:nvSpPr>
        <p:spPr bwMode="auto">
          <a:xfrm>
            <a:off x="334963" y="163513"/>
            <a:ext cx="1046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ES" sz="3600" b="1" dirty="0">
                <a:solidFill>
                  <a:srgbClr val="034567"/>
                </a:solidFill>
              </a:rPr>
              <a:t>Junta de Resolución de Disputas</a:t>
            </a:r>
          </a:p>
        </p:txBody>
      </p:sp>
    </p:spTree>
    <p:extLst>
      <p:ext uri="{BB962C8B-B14F-4D97-AF65-F5344CB8AC3E}">
        <p14:creationId xmlns:p14="http://schemas.microsoft.com/office/powerpoint/2010/main" val="3312990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o 4"/>
          <p:cNvGrpSpPr>
            <a:grpSpLocks/>
          </p:cNvGrpSpPr>
          <p:nvPr/>
        </p:nvGrpSpPr>
        <p:grpSpPr bwMode="auto">
          <a:xfrm>
            <a:off x="0" y="0"/>
            <a:ext cx="12192000" cy="6858000"/>
            <a:chOff x="14613" y="0"/>
            <a:chExt cx="12177387" cy="6846690"/>
          </a:xfrm>
        </p:grpSpPr>
        <p:sp>
          <p:nvSpPr>
            <p:cNvPr id="6" name="Triángulo rectángulo 5"/>
            <p:cNvSpPr/>
            <p:nvPr/>
          </p:nvSpPr>
          <p:spPr>
            <a:xfrm flipH="1" flipV="1">
              <a:off x="8323143" y="0"/>
              <a:ext cx="3677001" cy="3356780"/>
            </a:xfrm>
            <a:prstGeom prst="rtTriangle">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7" name="Triángulo rectángulo 6"/>
            <p:cNvSpPr/>
            <p:nvPr/>
          </p:nvSpPr>
          <p:spPr>
            <a:xfrm flipH="1" flipV="1">
              <a:off x="10111696" y="0"/>
              <a:ext cx="1744157" cy="337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8" name="Triángulo rectángulo 7"/>
            <p:cNvSpPr/>
            <p:nvPr/>
          </p:nvSpPr>
          <p:spPr>
            <a:xfrm flipH="1" flipV="1">
              <a:off x="10489069" y="0"/>
              <a:ext cx="1702931" cy="3933677"/>
            </a:xfrm>
            <a:prstGeom prst="rtTriangle">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9" name="Triángulo rectángulo 8"/>
            <p:cNvSpPr/>
            <p:nvPr/>
          </p:nvSpPr>
          <p:spPr>
            <a:xfrm rot="5400000" flipH="1" flipV="1">
              <a:off x="6463313" y="1118003"/>
              <a:ext cx="3849678" cy="7607696"/>
            </a:xfrm>
            <a:prstGeom prst="rtTriangle">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sp>
          <p:nvSpPr>
            <p:cNvPr id="10" name="Triángulo rectángulo 9"/>
            <p:cNvSpPr/>
            <p:nvPr/>
          </p:nvSpPr>
          <p:spPr>
            <a:xfrm>
              <a:off x="14613" y="5157206"/>
              <a:ext cx="664366" cy="1689484"/>
            </a:xfrm>
            <a:prstGeom prst="rtTriangle">
              <a:avLst/>
            </a:prstGeom>
            <a:solidFill>
              <a:srgbClr val="0D17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350" dirty="0"/>
            </a:p>
          </p:txBody>
        </p:sp>
      </p:grpSp>
      <p:sp>
        <p:nvSpPr>
          <p:cNvPr id="11" name="Subtítulo 2"/>
          <p:cNvSpPr>
            <a:spLocks noGrp="1"/>
          </p:cNvSpPr>
          <p:nvPr>
            <p:ph type="subTitle" idx="1"/>
          </p:nvPr>
        </p:nvSpPr>
        <p:spPr>
          <a:xfrm>
            <a:off x="1061348" y="2174082"/>
            <a:ext cx="9144000" cy="1655762"/>
          </a:xfrm>
        </p:spPr>
        <p:txBody>
          <a:bodyPr>
            <a:normAutofit/>
          </a:bodyPr>
          <a:lstStyle/>
          <a:p>
            <a:r>
              <a:rPr lang="es-MX" sz="8000" dirty="0" smtClean="0"/>
              <a:t>GRACIAS</a:t>
            </a:r>
            <a:endParaRPr lang="es-PE" sz="8000" dirty="0"/>
          </a:p>
        </p:txBody>
      </p:sp>
    </p:spTree>
    <p:extLst>
      <p:ext uri="{BB962C8B-B14F-4D97-AF65-F5344CB8AC3E}">
        <p14:creationId xmlns:p14="http://schemas.microsoft.com/office/powerpoint/2010/main" val="284441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87488" y="2852738"/>
            <a:ext cx="2952750" cy="134302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Corresponde responsabilidad funcional</a:t>
            </a:r>
          </a:p>
        </p:txBody>
      </p:sp>
      <p:sp>
        <p:nvSpPr>
          <p:cNvPr id="4" name="3 Flecha derecha"/>
          <p:cNvSpPr/>
          <p:nvPr/>
        </p:nvSpPr>
        <p:spPr>
          <a:xfrm>
            <a:off x="4656138" y="3303588"/>
            <a:ext cx="863600"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sz="1200" dirty="0"/>
          </a:p>
        </p:txBody>
      </p:sp>
      <p:sp>
        <p:nvSpPr>
          <p:cNvPr id="5" name="4 Rectángulo"/>
          <p:cNvSpPr/>
          <p:nvPr/>
        </p:nvSpPr>
        <p:spPr>
          <a:xfrm>
            <a:off x="6167438" y="1773238"/>
            <a:ext cx="4897437" cy="143986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No impulsar o proseguir con la vía arbitral cuando en el informe técnico legal se recomienda acudir a </a:t>
            </a:r>
            <a:r>
              <a:rPr lang="es-PE" sz="2400" dirty="0" smtClean="0">
                <a:solidFill>
                  <a:schemeClr val="tx1"/>
                </a:solidFill>
              </a:rPr>
              <a:t>dicha sede</a:t>
            </a:r>
            <a:endParaRPr lang="es-PE" sz="2400" dirty="0">
              <a:solidFill>
                <a:schemeClr val="tx1"/>
              </a:solidFill>
            </a:endParaRPr>
          </a:p>
        </p:txBody>
      </p:sp>
      <p:sp>
        <p:nvSpPr>
          <p:cNvPr id="6" name="5 Rectángulo"/>
          <p:cNvSpPr/>
          <p:nvPr/>
        </p:nvSpPr>
        <p:spPr>
          <a:xfrm>
            <a:off x="6180138" y="3740150"/>
            <a:ext cx="4991100" cy="17049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2400" dirty="0">
                <a:solidFill>
                  <a:schemeClr val="tx1"/>
                </a:solidFill>
              </a:rPr>
              <a:t>Impulsar o proseguir la vía arbitral cuando el informe técnico legal determine que la posición de la Entidad no será acogida en el arbitraje</a:t>
            </a:r>
          </a:p>
        </p:txBody>
      </p:sp>
      <p:sp>
        <p:nvSpPr>
          <p:cNvPr id="7" name="6 Abrir llave"/>
          <p:cNvSpPr/>
          <p:nvPr/>
        </p:nvSpPr>
        <p:spPr>
          <a:xfrm>
            <a:off x="5697538" y="2636838"/>
            <a:ext cx="344487" cy="18002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PE" dirty="0"/>
          </a:p>
        </p:txBody>
      </p:sp>
      <p:sp>
        <p:nvSpPr>
          <p:cNvPr id="8" name="Rectángulo 7"/>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9" name="Rectángulo 8"/>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7177" name="2 Marcador de número de diapositiva"/>
          <p:cNvSpPr>
            <a:spLocks noGrp="1"/>
          </p:cNvSpPr>
          <p:nvPr>
            <p:ph type="sldNum" sz="quarter" idx="12"/>
          </p:nvPr>
        </p:nvSpPr>
        <p:spPr bwMode="auto">
          <a:xfrm>
            <a:off x="8688388"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cs typeface="Arial" panose="020B0604020202020204" pitchFamily="34" charset="0"/>
              </a:rPr>
              <a:t>5</a:t>
            </a:r>
          </a:p>
        </p:txBody>
      </p:sp>
      <p:sp>
        <p:nvSpPr>
          <p:cNvPr id="7178" name="CuadroTexto 10"/>
          <p:cNvSpPr txBox="1">
            <a:spLocks noChangeArrowheads="1"/>
          </p:cNvSpPr>
          <p:nvPr/>
        </p:nvSpPr>
        <p:spPr bwMode="auto">
          <a:xfrm>
            <a:off x="334963" y="163513"/>
            <a:ext cx="1046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ES" sz="3600" b="1" dirty="0">
                <a:solidFill>
                  <a:srgbClr val="034567"/>
                </a:solidFill>
              </a:rPr>
              <a:t>Responsabilidad funcional</a:t>
            </a:r>
          </a:p>
        </p:txBody>
      </p:sp>
    </p:spTree>
    <p:extLst>
      <p:ext uri="{BB962C8B-B14F-4D97-AF65-F5344CB8AC3E}">
        <p14:creationId xmlns:p14="http://schemas.microsoft.com/office/powerpoint/2010/main" val="164266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rgbClr val="0070C0"/>
                </a:solidFill>
              </a:rPr>
              <a:t>ARBITRAJE</a:t>
            </a:r>
            <a:endParaRPr lang="es-PE" b="1" dirty="0">
              <a:solidFill>
                <a:srgbClr val="0070C0"/>
              </a:solidFill>
            </a:endParaRPr>
          </a:p>
        </p:txBody>
      </p:sp>
      <p:pic>
        <p:nvPicPr>
          <p:cNvPr id="3" name="Marcador de contenido 2"/>
          <p:cNvPicPr>
            <a:picLocks noGrp="1" noChangeAspect="1"/>
          </p:cNvPicPr>
          <p:nvPr>
            <p:ph idx="1"/>
          </p:nvPr>
        </p:nvPicPr>
        <p:blipFill rotWithShape="1">
          <a:blip r:embed="rId2"/>
          <a:srcRect l="4127" t="33269" r="39150" b="18916"/>
          <a:stretch/>
        </p:blipFill>
        <p:spPr>
          <a:xfrm>
            <a:off x="3178158" y="2186609"/>
            <a:ext cx="5835684" cy="3074504"/>
          </a:xfrm>
          <a:prstGeom prst="rect">
            <a:avLst/>
          </a:prstGeom>
        </p:spPr>
      </p:pic>
      <p:sp>
        <p:nvSpPr>
          <p:cNvPr id="5" name="Rectángulo 4"/>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6" name="Rectángulo 5"/>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11304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1">
                    <a:lumMod val="75000"/>
                  </a:schemeClr>
                </a:solidFill>
              </a:rPr>
              <a:t>PRINCIPIOS Y DERECHOS DE LA FUNCIÓN ARBITRAL</a:t>
            </a:r>
            <a:endParaRPr lang="es-PE" b="1" dirty="0">
              <a:solidFill>
                <a:schemeClr val="accent1">
                  <a:lumMod val="75000"/>
                </a:schemeClr>
              </a:solidFill>
            </a:endParaRPr>
          </a:p>
        </p:txBody>
      </p:sp>
      <p:sp>
        <p:nvSpPr>
          <p:cNvPr id="3" name="Marcador de contenido 2"/>
          <p:cNvSpPr>
            <a:spLocks noGrp="1"/>
          </p:cNvSpPr>
          <p:nvPr>
            <p:ph idx="1"/>
          </p:nvPr>
        </p:nvSpPr>
        <p:spPr/>
        <p:txBody>
          <a:bodyPr>
            <a:normAutofit/>
          </a:bodyPr>
          <a:lstStyle/>
          <a:p>
            <a:pPr marL="0" indent="0">
              <a:buNone/>
            </a:pPr>
            <a:r>
              <a:rPr lang="es-PE" dirty="0" smtClean="0"/>
              <a:t>1. No interviene la autoridad judicial, salvo en los casos en que la Ley así lo disponga.</a:t>
            </a:r>
          </a:p>
          <a:p>
            <a:pPr marL="0" indent="0">
              <a:buNone/>
            </a:pPr>
            <a:r>
              <a:rPr lang="es-PE" dirty="0" smtClean="0"/>
              <a:t>2. El tribunal arbitral es independiente y no está sometido a orden, disposición o autoridad que menoscabe sus atribuciones. </a:t>
            </a:r>
          </a:p>
          <a:p>
            <a:pPr marL="0" indent="0">
              <a:buNone/>
            </a:pPr>
            <a:r>
              <a:rPr lang="es-PE" dirty="0" smtClean="0"/>
              <a:t>3. El tribunal arbitral decide acerca de su propia competencia y emite el laudo. </a:t>
            </a:r>
          </a:p>
          <a:p>
            <a:pPr marL="0" indent="0">
              <a:buNone/>
            </a:pPr>
            <a:r>
              <a:rPr lang="es-PE" dirty="0" smtClean="0"/>
              <a:t>4. Ninguna actuación ni mandato fuera de las actuaciones arbitrales podrá dejar sin efecto las decisiones del tribunal arbitral, a excepción del control judicial posterior mediante el recurso de anulación del laudo.</a:t>
            </a:r>
            <a:endParaRPr lang="es-PE" dirty="0"/>
          </a:p>
        </p:txBody>
      </p:sp>
      <p:sp>
        <p:nvSpPr>
          <p:cNvPr id="6" name="Rectángulo 5"/>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7" name="Rectángulo 6"/>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324565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1">
                    <a:lumMod val="75000"/>
                  </a:schemeClr>
                </a:solidFill>
              </a:rPr>
              <a:t>ARBITRAJE AD HOC E INSTITUCIONAL</a:t>
            </a:r>
            <a:endParaRPr lang="es-PE" b="1" dirty="0">
              <a:solidFill>
                <a:schemeClr val="accent1">
                  <a:lumMod val="75000"/>
                </a:schemeClr>
              </a:solidFill>
            </a:endParaRPr>
          </a:p>
        </p:txBody>
      </p:sp>
      <p:sp>
        <p:nvSpPr>
          <p:cNvPr id="3" name="Marcador de contenido 2"/>
          <p:cNvSpPr>
            <a:spLocks noGrp="1"/>
          </p:cNvSpPr>
          <p:nvPr>
            <p:ph idx="1"/>
          </p:nvPr>
        </p:nvSpPr>
        <p:spPr/>
        <p:txBody>
          <a:bodyPr/>
          <a:lstStyle/>
          <a:p>
            <a:pPr marL="514350" indent="-514350">
              <a:buAutoNum type="arabicPeriod"/>
            </a:pPr>
            <a:r>
              <a:rPr lang="es-PE" dirty="0" smtClean="0"/>
              <a:t>El arbitraje puede ser ad hoc o institucional, según sea conducido por el tribunal arbitral directamente u organizado y administrado por una institución arbitral</a:t>
            </a:r>
          </a:p>
          <a:p>
            <a:pPr marL="514350" indent="-514350">
              <a:buAutoNum type="arabicPeriod"/>
            </a:pPr>
            <a:r>
              <a:rPr lang="es-PE" dirty="0" smtClean="0"/>
              <a:t>Las instituciones arbitrales deben encontrarse acreditadas</a:t>
            </a:r>
          </a:p>
          <a:p>
            <a:pPr marL="514350" indent="-514350">
              <a:buAutoNum type="arabicPeriod"/>
            </a:pPr>
            <a:r>
              <a:rPr lang="es-PE" dirty="0" smtClean="0">
                <a:solidFill>
                  <a:srgbClr val="FF0000"/>
                </a:solidFill>
              </a:rPr>
              <a:t>Las partes pueden recurrir al arbitraje ad hoc solo cuando las controversias deriven de contratos de bienes, servicios y consultoría en general, cuyo monto contractual original sea menor o igual a veinticinco (25) UIT.</a:t>
            </a:r>
          </a:p>
          <a:p>
            <a:pPr marL="514350" indent="-514350">
              <a:buAutoNum type="arabicPeriod"/>
            </a:pPr>
            <a:endParaRPr lang="es-PE" dirty="0" smtClean="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391279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02663"/>
          </a:xfrm>
        </p:spPr>
        <p:txBody>
          <a:bodyPr/>
          <a:lstStyle/>
          <a:p>
            <a:pPr algn="ctr"/>
            <a:r>
              <a:rPr lang="es-MX" b="1" dirty="0" smtClean="0">
                <a:solidFill>
                  <a:schemeClr val="accent1">
                    <a:lumMod val="75000"/>
                  </a:schemeClr>
                </a:solidFill>
              </a:rPr>
              <a:t>ARBITRAJE AD HOC E INSTITUCIONAL</a:t>
            </a:r>
            <a:endParaRPr lang="es-PE" b="1" dirty="0">
              <a:solidFill>
                <a:schemeClr val="accent1">
                  <a:lumMod val="75000"/>
                </a:schemeClr>
              </a:solidFill>
            </a:endParaRPr>
          </a:p>
        </p:txBody>
      </p:sp>
      <p:sp>
        <p:nvSpPr>
          <p:cNvPr id="3" name="Marcador de contenido 2"/>
          <p:cNvSpPr>
            <a:spLocks noGrp="1"/>
          </p:cNvSpPr>
          <p:nvPr>
            <p:ph idx="1"/>
          </p:nvPr>
        </p:nvSpPr>
        <p:spPr>
          <a:xfrm>
            <a:off x="838200" y="1167788"/>
            <a:ext cx="10515600" cy="5442332"/>
          </a:xfrm>
        </p:spPr>
        <p:txBody>
          <a:bodyPr>
            <a:normAutofit fontScale="92500" lnSpcReduction="10000"/>
          </a:bodyPr>
          <a:lstStyle/>
          <a:p>
            <a:pPr algn="just"/>
            <a:r>
              <a:rPr lang="es-PE" dirty="0" smtClean="0"/>
              <a:t>Cuando corresponda el arbitraje institucional, en el convenio arbitral </a:t>
            </a:r>
            <a:r>
              <a:rPr lang="es-PE" dirty="0" smtClean="0">
                <a:solidFill>
                  <a:srgbClr val="FF0000"/>
                </a:solidFill>
              </a:rPr>
              <a:t>las partes deben </a:t>
            </a:r>
            <a:r>
              <a:rPr lang="es-PE" dirty="0" smtClean="0"/>
              <a:t>encomendar la organización y administración del arbitraje a una institución arbitral debidamente acreditada ante el OSCE. </a:t>
            </a:r>
          </a:p>
          <a:p>
            <a:pPr algn="just"/>
            <a:r>
              <a:rPr lang="es-PE" dirty="0" smtClean="0">
                <a:solidFill>
                  <a:srgbClr val="FF0000"/>
                </a:solidFill>
              </a:rPr>
              <a:t>El postor podrá elegir entre el arbitraje institucional o el ad hoc con la presentación de su oferta</a:t>
            </a:r>
            <a:r>
              <a:rPr lang="es-PE" dirty="0" smtClean="0"/>
              <a:t>. Si el postor no cumple con realizar la elección, el arbitraje es institucional. </a:t>
            </a:r>
          </a:p>
          <a:p>
            <a:pPr algn="just"/>
            <a:r>
              <a:rPr lang="es-PE" dirty="0" smtClean="0"/>
              <a:t>En caso corresponda que el arbitraje sea institucional, la Entidad incorpora en la cláusula de solución de controversias de la proforma de contrato contenida en los documentos del procedimiento de selección, una lista de dos (2) instituciones arbitrales como mínimo. </a:t>
            </a:r>
          </a:p>
          <a:p>
            <a:pPr algn="just"/>
            <a:r>
              <a:rPr lang="es-PE" dirty="0" smtClean="0"/>
              <a:t>El postor elegirá a una de esas instituciones, señalando un orden de prelación con relación a las demás, de ser el caso, al momento de la presentación de su oferta. Si el postor no cumple con ello, la Entidad elegirá a la institución arbitral correspondiente y fijará el orden de prelación, de ser el caso.  </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396770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94191"/>
          </a:xfrm>
        </p:spPr>
        <p:txBody>
          <a:bodyPr>
            <a:normAutofit fontScale="90000"/>
          </a:bodyPr>
          <a:lstStyle/>
          <a:p>
            <a:pPr algn="ctr"/>
            <a:r>
              <a:rPr lang="es-MX" b="1" dirty="0" smtClean="0">
                <a:solidFill>
                  <a:schemeClr val="accent1">
                    <a:lumMod val="75000"/>
                  </a:schemeClr>
                </a:solidFill>
              </a:rPr>
              <a:t>ARBITRAJE INSTITUCIONAL</a:t>
            </a:r>
            <a:endParaRPr lang="es-PE" b="1" dirty="0">
              <a:solidFill>
                <a:schemeClr val="accent1">
                  <a:lumMod val="75000"/>
                </a:schemeClr>
              </a:solidFill>
            </a:endParaRPr>
          </a:p>
        </p:txBody>
      </p:sp>
      <p:sp>
        <p:nvSpPr>
          <p:cNvPr id="3" name="Marcador de contenido 2"/>
          <p:cNvSpPr>
            <a:spLocks noGrp="1"/>
          </p:cNvSpPr>
          <p:nvPr>
            <p:ph idx="1"/>
          </p:nvPr>
        </p:nvSpPr>
        <p:spPr>
          <a:xfrm>
            <a:off x="838200" y="991518"/>
            <a:ext cx="10515600" cy="5651653"/>
          </a:xfrm>
        </p:spPr>
        <p:txBody>
          <a:bodyPr>
            <a:normAutofit lnSpcReduction="10000"/>
          </a:bodyPr>
          <a:lstStyle/>
          <a:p>
            <a:pPr algn="just"/>
            <a:r>
              <a:rPr lang="es-PE" dirty="0" smtClean="0"/>
              <a:t>En los siguientes supuestos, el arbitraje deberá ser iniciado ante cualquier institución arbitral registrada y acreditada ante el OSCE ubicada en el lugar del perfeccionamiento del contrato o, en caso no exista una en dicho lugar, ante cualquier otra ubicada en un lugar distinto:</a:t>
            </a:r>
          </a:p>
          <a:p>
            <a:pPr marL="0" indent="0">
              <a:buNone/>
            </a:pPr>
            <a:r>
              <a:rPr lang="es-PE" dirty="0" smtClean="0"/>
              <a:t> a) Cuando no se ha incorporado un convenio arbitral expreso en el contrato.</a:t>
            </a:r>
          </a:p>
          <a:p>
            <a:pPr marL="0" indent="0">
              <a:buNone/>
            </a:pPr>
            <a:r>
              <a:rPr lang="es-PE" dirty="0" smtClean="0"/>
              <a:t> b) Cuando a pesar de haberse precisado en el convenio arbitral que el arbitraje es institucional no se ha designado a una institución arbitral determinada. </a:t>
            </a:r>
          </a:p>
          <a:p>
            <a:pPr marL="0" indent="0">
              <a:buNone/>
            </a:pPr>
            <a:r>
              <a:rPr lang="es-PE" dirty="0" smtClean="0"/>
              <a:t>c) En caso la institución arbitral elegida pierda su acreditación con posterioridad al perfeccionamiento del contrato y antes del inicio del proceso arbitral.</a:t>
            </a:r>
          </a:p>
          <a:p>
            <a:pPr marL="0" indent="0">
              <a:buNone/>
            </a:pPr>
            <a:r>
              <a:rPr lang="es-PE" dirty="0" smtClean="0"/>
              <a:t> </a:t>
            </a:r>
            <a:endParaRPr lang="es-PE" dirty="0"/>
          </a:p>
        </p:txBody>
      </p:sp>
      <p:sp>
        <p:nvSpPr>
          <p:cNvPr id="4" name="Rectángulo 3"/>
          <p:cNvSpPr/>
          <p:nvPr/>
        </p:nvSpPr>
        <p:spPr>
          <a:xfrm>
            <a:off x="11171238" y="6080125"/>
            <a:ext cx="431800" cy="777875"/>
          </a:xfrm>
          <a:prstGeom prst="rect">
            <a:avLst/>
          </a:prstGeom>
          <a:solidFill>
            <a:srgbClr val="FEB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
        <p:nvSpPr>
          <p:cNvPr id="5" name="Rectángulo 4"/>
          <p:cNvSpPr/>
          <p:nvPr/>
        </p:nvSpPr>
        <p:spPr>
          <a:xfrm>
            <a:off x="11171238" y="0"/>
            <a:ext cx="431800" cy="777875"/>
          </a:xfrm>
          <a:prstGeom prst="rect">
            <a:avLst/>
          </a:prstGeom>
          <a:solidFill>
            <a:srgbClr val="034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spTree>
    <p:extLst>
      <p:ext uri="{BB962C8B-B14F-4D97-AF65-F5344CB8AC3E}">
        <p14:creationId xmlns:p14="http://schemas.microsoft.com/office/powerpoint/2010/main" val="11709970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3725</Words>
  <Application>Microsoft Office PowerPoint</Application>
  <PresentationFormat>Panorámica</PresentationFormat>
  <Paragraphs>230</Paragraphs>
  <Slides>35</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Times New Roman</vt:lpstr>
      <vt:lpstr>Wingdings</vt:lpstr>
      <vt:lpstr>Tema de Office</vt:lpstr>
      <vt:lpstr>Solución de controversias durante la ejecución contractual</vt:lpstr>
      <vt:lpstr>Presentación de PowerPoint</vt:lpstr>
      <vt:lpstr>Presentación de PowerPoint</vt:lpstr>
      <vt:lpstr>Presentación de PowerPoint</vt:lpstr>
      <vt:lpstr>ARBITRAJE</vt:lpstr>
      <vt:lpstr>PRINCIPIOS Y DERECHOS DE LA FUNCIÓN ARBITRAL</vt:lpstr>
      <vt:lpstr>ARBITRAJE AD HOC E INSTITUCIONAL</vt:lpstr>
      <vt:lpstr>ARBITRAJE AD HOC E INSTITUCIONAL</vt:lpstr>
      <vt:lpstr>ARBITRAJE INSTITUCIONAL</vt:lpstr>
      <vt:lpstr>Presentación de PowerPoint</vt:lpstr>
      <vt:lpstr>SOLICITUD DE ARBITRAJE AD HOC</vt:lpstr>
      <vt:lpstr>RESPUESTA DE ARBITRAJE AD HOC</vt:lpstr>
      <vt:lpstr>ARBITROS</vt:lpstr>
      <vt:lpstr>ARBITROS</vt:lpstr>
      <vt:lpstr>REQUISITOS PARA SER ÁRBITRO</vt:lpstr>
      <vt:lpstr>IMPEDIMENTOS PARA SER ÁRBITRO </vt:lpstr>
      <vt:lpstr>IMPEDIMENTOS PARA SER ÁRBITRO </vt:lpstr>
      <vt:lpstr>IMPEDIMENTOS PARA SER ÁRBITRO </vt:lpstr>
      <vt:lpstr>IMPEDIMENTOS PARA SER ÁRBITRO </vt:lpstr>
      <vt:lpstr>DESIGNACIÓN RESIDUAL DE ÁRBITROS</vt:lpstr>
      <vt:lpstr>INDEPENDENCIA, IMPARCIALIDAD Y DEBER DE INFORMACIÓN</vt:lpstr>
      <vt:lpstr>INDEPENDENCIA, IMPARCIALIDAD Y DEBER DE INFORMACIÓN</vt:lpstr>
      <vt:lpstr>RECUSACIÓN</vt:lpstr>
      <vt:lpstr>RECUSACIÓN</vt:lpstr>
      <vt:lpstr>DE LA ORGANIZACIÓN Y ADMINISTRACIÓN DE ARBITRAJES A CARGO DEL SNA - OSCE </vt:lpstr>
      <vt:lpstr>GASTOS ARBITRALES</vt:lpstr>
      <vt:lpstr>LAUDO</vt:lpstr>
      <vt:lpstr>RECURSO DE ANULACIÓN </vt:lpstr>
      <vt:lpstr>RECURSO DE ANULACIÓN </vt:lpstr>
      <vt:lpstr>NOTIFICACIONES Y PLAZOS</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ARACELLY IMELDA SORIA EGUIA</dc:creator>
  <cp:lastModifiedBy>cpracticante cpracticante</cp:lastModifiedBy>
  <cp:revision>36</cp:revision>
  <dcterms:created xsi:type="dcterms:W3CDTF">2018-09-21T17:35:00Z</dcterms:created>
  <dcterms:modified xsi:type="dcterms:W3CDTF">2018-09-28T13:05:05Z</dcterms:modified>
</cp:coreProperties>
</file>