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1" r:id="rId5"/>
    <p:sldId id="258" r:id="rId6"/>
    <p:sldId id="259" r:id="rId7"/>
    <p:sldId id="264" r:id="rId8"/>
    <p:sldId id="265" r:id="rId9"/>
  </p:sldIdLst>
  <p:sldSz cx="9144000" cy="6858000" type="screen4x3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1D308-296C-49FF-A03F-6C305C6F7968}" type="datetimeFigureOut">
              <a:rPr lang="es-PE" smtClean="0"/>
              <a:t>26/09/2018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F2AAF-D886-4317-85FC-97086E5FE45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611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F2AAF-D886-4317-85FC-97086E5FE453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3560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5F0061-AB8E-436F-9400-92784E859081}" type="datetimeFigureOut">
              <a:rPr lang="es-PE" smtClean="0"/>
              <a:pPr/>
              <a:t>26/09/2018</a:t>
            </a:fld>
            <a:endParaRPr lang="es-P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D5152B-1CA2-49E8-A41C-2A8B41793B9C}" type="slidenum">
              <a:rPr lang="es-PE" smtClean="0"/>
              <a:pPr/>
              <a:t>‹Nº›</a:t>
            </a:fld>
            <a:endParaRPr lang="es-PE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392"/>
          </a:xfrm>
        </p:spPr>
        <p:txBody>
          <a:bodyPr>
            <a:normAutofit fontScale="90000"/>
          </a:bodyPr>
          <a:lstStyle/>
          <a:p>
            <a:pPr algn="ctr"/>
            <a:r>
              <a:rPr lang="es-PE" dirty="0" smtClean="0"/>
              <a:t> </a:t>
            </a:r>
            <a:r>
              <a:rPr lang="es-PE" sz="3600" dirty="0" smtClean="0"/>
              <a:t>“Razonamiento ético y Jurídico en la Administración Pública”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4240492"/>
          </a:xfrm>
        </p:spPr>
        <p:txBody>
          <a:bodyPr>
            <a:normAutofit lnSpcReduction="10000"/>
          </a:bodyPr>
          <a:lstStyle/>
          <a:p>
            <a:pPr algn="ctr"/>
            <a:r>
              <a:rPr lang="es-PE" dirty="0" smtClean="0"/>
              <a:t> </a:t>
            </a:r>
          </a:p>
          <a:p>
            <a:pPr algn="ctr"/>
            <a:endParaRPr lang="es-PE" dirty="0"/>
          </a:p>
          <a:p>
            <a:pPr algn="ctr"/>
            <a:endParaRPr lang="es-PE" dirty="0" smtClean="0"/>
          </a:p>
          <a:p>
            <a:pPr algn="ctr"/>
            <a:endParaRPr lang="es-PE" dirty="0"/>
          </a:p>
          <a:p>
            <a:pPr algn="ctr"/>
            <a:endParaRPr lang="es-PE" dirty="0" smtClean="0"/>
          </a:p>
          <a:p>
            <a:r>
              <a:rPr lang="es-PE" dirty="0" smtClean="0"/>
              <a:t>Dr. Miguel Angel Villalobos Caballero</a:t>
            </a:r>
          </a:p>
          <a:p>
            <a:r>
              <a:rPr lang="es-PE" dirty="0" smtClean="0"/>
              <a:t>Abogado por la UNMSM</a:t>
            </a:r>
          </a:p>
          <a:p>
            <a:r>
              <a:rPr lang="es-PE" dirty="0" smtClean="0"/>
              <a:t>Profesor de Filosofía del Derecho</a:t>
            </a:r>
          </a:p>
          <a:p>
            <a:pPr lvl="0">
              <a:buClr>
                <a:srgbClr val="0BD0D9"/>
              </a:buClr>
            </a:pPr>
            <a:r>
              <a:rPr lang="es-PE" dirty="0" smtClean="0">
                <a:solidFill>
                  <a:prstClr val="white"/>
                </a:solidFill>
              </a:rPr>
              <a:t>Master </a:t>
            </a:r>
            <a:r>
              <a:rPr lang="es-PE" dirty="0">
                <a:solidFill>
                  <a:prstClr val="white"/>
                </a:solidFill>
              </a:rPr>
              <a:t>en Derecho por la Universidad de Jaén España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392"/>
          </a:xfrm>
        </p:spPr>
        <p:txBody>
          <a:bodyPr>
            <a:normAutofit/>
          </a:bodyPr>
          <a:lstStyle/>
          <a:p>
            <a:pPr algn="just"/>
            <a:r>
              <a:rPr lang="es-PE" sz="2800" dirty="0" smtClean="0"/>
              <a:t> Consideraciones Preliminares al tema:</a:t>
            </a:r>
            <a:endParaRPr lang="es-PE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42404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PE" dirty="0" smtClean="0"/>
              <a:t> </a:t>
            </a:r>
            <a:r>
              <a:rPr lang="es-PE" sz="2400" dirty="0" smtClean="0"/>
              <a:t>En la historia de la República peruana y de Latinoamérica se advierte que aún no se logra salir del subdesarrollo social, existe todavía en muchos lugares de Sudamérica graves índices de: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 - analfabetismo.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 - pobreza.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 - enfermedad.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- desempleo.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- Injusticia.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 En perjuicio del avance económico y social de los Pueblos.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¿Qué hacer?</a:t>
            </a:r>
          </a:p>
          <a:p>
            <a:pPr algn="just"/>
            <a:endParaRPr lang="es-PE" sz="2400" dirty="0" smtClean="0"/>
          </a:p>
          <a:p>
            <a:pPr algn="just"/>
            <a:r>
              <a:rPr lang="es-PE" sz="2400" dirty="0" smtClean="0"/>
              <a:t>  </a:t>
            </a:r>
            <a:r>
              <a:rPr lang="es-PE" dirty="0" smtClean="0"/>
              <a:t>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0767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851648" cy="914392"/>
          </a:xfrm>
        </p:spPr>
        <p:txBody>
          <a:bodyPr>
            <a:normAutofit/>
          </a:bodyPr>
          <a:lstStyle/>
          <a:p>
            <a:r>
              <a:rPr lang="es-PE" sz="2400" dirty="0" smtClean="0"/>
              <a:t>Continua:</a:t>
            </a:r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7854696" cy="4240492"/>
          </a:xfrm>
        </p:spPr>
        <p:txBody>
          <a:bodyPr>
            <a:normAutofit lnSpcReduction="10000"/>
          </a:bodyPr>
          <a:lstStyle/>
          <a:p>
            <a:pPr algn="just"/>
            <a:r>
              <a:rPr lang="es-PE" dirty="0" smtClean="0"/>
              <a:t>  </a:t>
            </a:r>
            <a:r>
              <a:rPr lang="es-PE" sz="3200" dirty="0" smtClean="0"/>
              <a:t>Pero antes, concluimos que estos males sociales son responsabilidad de nuestras autoridades políticas , judiciales, sociales y otras, por cuanto ellas, no priorizaron una buena gestión o función pública capaz de salir del subdesarrollo social, en ese sentido, la ética y la política pueden darle un giro positivo evitando el mal burocrático.</a:t>
            </a:r>
          </a:p>
          <a:p>
            <a:pPr algn="just"/>
            <a:r>
              <a:rPr lang="es-PE" sz="2400" dirty="0" smtClean="0"/>
              <a:t>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9538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54600" y="1340768"/>
            <a:ext cx="7851648" cy="914392"/>
          </a:xfrm>
        </p:spPr>
        <p:txBody>
          <a:bodyPr>
            <a:normAutofit/>
          </a:bodyPr>
          <a:lstStyle/>
          <a:p>
            <a:r>
              <a:rPr lang="es-PE" sz="2400" dirty="0" smtClean="0"/>
              <a:t> Continua</a:t>
            </a:r>
            <a:endParaRPr lang="es-PE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42404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PE" dirty="0" smtClean="0"/>
              <a:t>  </a:t>
            </a:r>
            <a:r>
              <a:rPr lang="es-PE" sz="2400" dirty="0" smtClean="0"/>
              <a:t>Dificultades que atravesamos como Sociedad:</a:t>
            </a:r>
          </a:p>
          <a:p>
            <a:pPr marL="342900" indent="-342900" algn="just">
              <a:buFontTx/>
              <a:buChar char="-"/>
            </a:pPr>
            <a:r>
              <a:rPr lang="es-PE" sz="2400" dirty="0" smtClean="0"/>
              <a:t>Una Sociedad Codiciosa y Prejuiciosa.</a:t>
            </a:r>
          </a:p>
          <a:p>
            <a:pPr marL="342900" indent="-342900" algn="just">
              <a:buFontTx/>
              <a:buChar char="-"/>
            </a:pPr>
            <a:r>
              <a:rPr lang="es-PE" sz="2400" dirty="0" smtClean="0"/>
              <a:t>¿Cómo evitar la Codicia?</a:t>
            </a:r>
          </a:p>
          <a:p>
            <a:pPr marL="342900" indent="-342900" algn="just">
              <a:buFontTx/>
              <a:buChar char="-"/>
            </a:pPr>
            <a:r>
              <a:rPr lang="es-PE" sz="2400" dirty="0"/>
              <a:t> </a:t>
            </a:r>
            <a:r>
              <a:rPr lang="es-PE" sz="2400" dirty="0" smtClean="0"/>
              <a:t> concientizar que se debe buscar el Bien Común.</a:t>
            </a:r>
          </a:p>
          <a:p>
            <a:pPr marL="342900" indent="-342900" algn="just">
              <a:buFontTx/>
              <a:buChar char="-"/>
            </a:pPr>
            <a:r>
              <a:rPr lang="es-PE" sz="2400" dirty="0" smtClean="0"/>
              <a:t>¿Cómo evitar ser prejuiciosos?</a:t>
            </a:r>
          </a:p>
          <a:p>
            <a:pPr marL="342900" indent="-342900" algn="just">
              <a:buFontTx/>
              <a:buChar char="-"/>
            </a:pPr>
            <a:r>
              <a:rPr lang="es-PE" sz="2400" dirty="0"/>
              <a:t> </a:t>
            </a:r>
            <a:r>
              <a:rPr lang="es-PE" sz="2400" dirty="0" smtClean="0"/>
              <a:t>  Entender que: </a:t>
            </a:r>
          </a:p>
          <a:p>
            <a:pPr marL="342900" indent="-342900" algn="just">
              <a:buFontTx/>
              <a:buChar char="-"/>
            </a:pPr>
            <a:r>
              <a:rPr lang="es-PE" sz="2400" dirty="0"/>
              <a:t> </a:t>
            </a:r>
            <a:r>
              <a:rPr lang="es-PE" sz="2400" dirty="0" smtClean="0"/>
              <a:t>- La ignorancia.</a:t>
            </a:r>
          </a:p>
          <a:p>
            <a:pPr marL="342900" indent="-342900" algn="just">
              <a:buFontTx/>
              <a:buChar char="-"/>
            </a:pPr>
            <a:r>
              <a:rPr lang="es-PE" sz="2400" dirty="0" smtClean="0"/>
              <a:t>- La superstición.</a:t>
            </a:r>
          </a:p>
          <a:p>
            <a:pPr marL="342900" indent="-342900" algn="just">
              <a:buFontTx/>
              <a:buChar char="-"/>
            </a:pPr>
            <a:r>
              <a:rPr lang="es-PE" sz="2400" dirty="0" smtClean="0"/>
              <a:t>- El Miedo.</a:t>
            </a:r>
          </a:p>
          <a:p>
            <a:pPr marL="342900" indent="-342900" algn="just">
              <a:buFontTx/>
              <a:buChar char="-"/>
            </a:pPr>
            <a:r>
              <a:rPr lang="es-PE" sz="2400" dirty="0" smtClean="0"/>
              <a:t>- La Intolerancia</a:t>
            </a:r>
          </a:p>
          <a:p>
            <a:pPr marL="342900" indent="-342900" algn="just">
              <a:buFontTx/>
              <a:buChar char="-"/>
            </a:pPr>
            <a:r>
              <a:rPr lang="es-PE" sz="2400" dirty="0" smtClean="0"/>
              <a:t>NO HACE DAÑO COMO INDIVIDUOS Y SOCIEDAD.</a:t>
            </a:r>
          </a:p>
          <a:p>
            <a:pPr algn="just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5433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392"/>
          </a:xfrm>
        </p:spPr>
        <p:txBody>
          <a:bodyPr>
            <a:normAutofit/>
          </a:bodyPr>
          <a:lstStyle/>
          <a:p>
            <a:r>
              <a:rPr lang="es-PE" sz="2400" dirty="0" smtClean="0"/>
              <a:t> Continua:</a:t>
            </a:r>
            <a:endParaRPr lang="es-PE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4240492"/>
          </a:xfrm>
        </p:spPr>
        <p:txBody>
          <a:bodyPr>
            <a:normAutofit/>
          </a:bodyPr>
          <a:lstStyle/>
          <a:p>
            <a:pPr algn="just"/>
            <a:r>
              <a:rPr lang="es-PE" dirty="0" smtClean="0"/>
              <a:t> </a:t>
            </a:r>
            <a:r>
              <a:rPr lang="es-PE" sz="2400" dirty="0" smtClean="0"/>
              <a:t>¿Por qué una conferencia sobre razonamiento ético y jurídico sobre la Administración Pública?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Porque conforme a la experiencia peruana y latinoamericana existe una especie de plaga, que ya hace buen tiempo los espurios negocios vinculados – muchos de ellos – a las empresas públicas han malogrado al gobernante y a la gobernabilidad de los países, por lo que, dicha situación tiene que arreglarse, por no decir, enderezarse hacia el Bien Común.</a:t>
            </a:r>
          </a:p>
          <a:p>
            <a:pPr algn="just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8635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392"/>
          </a:xfrm>
        </p:spPr>
        <p:txBody>
          <a:bodyPr>
            <a:normAutofit/>
          </a:bodyPr>
          <a:lstStyle/>
          <a:p>
            <a:r>
              <a:rPr lang="es-PE" sz="2400" dirty="0" smtClean="0"/>
              <a:t> Continua:</a:t>
            </a:r>
            <a:endParaRPr lang="es-PE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4240492"/>
          </a:xfrm>
        </p:spPr>
        <p:txBody>
          <a:bodyPr>
            <a:normAutofit lnSpcReduction="10000"/>
          </a:bodyPr>
          <a:lstStyle/>
          <a:p>
            <a:pPr algn="just"/>
            <a:r>
              <a:rPr lang="es-PE" dirty="0" smtClean="0"/>
              <a:t> </a:t>
            </a:r>
            <a:r>
              <a:rPr lang="es-PE" sz="3600" dirty="0" smtClean="0"/>
              <a:t>“el fraude, el engaño, producto de la demagogia las medidas políticas orientadas a satisfacer los intereses de un grupo de poder y no de las mayorías en busca del bien común, están reñidos con la ética” Francisco Miró Quesada, 2013)</a:t>
            </a:r>
          </a:p>
          <a:p>
            <a:pPr algn="just"/>
            <a:r>
              <a:rPr lang="es-PE" sz="2400" dirty="0" smtClean="0"/>
              <a:t>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0668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392"/>
          </a:xfrm>
        </p:spPr>
        <p:txBody>
          <a:bodyPr>
            <a:normAutofit/>
          </a:bodyPr>
          <a:lstStyle/>
          <a:p>
            <a:r>
              <a:rPr lang="es-PE" sz="2400" dirty="0" smtClean="0"/>
              <a:t> Continua:</a:t>
            </a:r>
            <a:endParaRPr lang="es-PE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4240492"/>
          </a:xfrm>
        </p:spPr>
        <p:txBody>
          <a:bodyPr>
            <a:normAutofit/>
          </a:bodyPr>
          <a:lstStyle/>
          <a:p>
            <a:pPr algn="just"/>
            <a:r>
              <a:rPr lang="es-PE" dirty="0" smtClean="0"/>
              <a:t> </a:t>
            </a:r>
            <a:r>
              <a:rPr lang="es-PE" sz="2400" dirty="0" smtClean="0"/>
              <a:t>- Pensar en Nuevos Paradigmas.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- Pensar en las nuevas generaciones, antes que no hacer nada y se asqueen de nosotros.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- Ortega y Gasset: Cierta enfermedad estimativa.</a:t>
            </a:r>
          </a:p>
          <a:p>
            <a:pPr algn="just"/>
            <a:r>
              <a:rPr lang="es-PE" sz="2400" dirty="0"/>
              <a:t> </a:t>
            </a:r>
            <a:r>
              <a:rPr lang="es-PE" sz="2400" dirty="0" smtClean="0"/>
              <a:t>“Cuando se hace constitutivo en una persona, en una época, en un pueblo, cierto error de preferencias y llega a serle habitual anteponer lo inferior a lo superior subvirtiendo los rangos objetivos de los valores, se trata de una perversión, de una enfermedad estimativa” (1923)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858155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712968" cy="914392"/>
          </a:xfrm>
        </p:spPr>
        <p:txBody>
          <a:bodyPr>
            <a:normAutofit/>
          </a:bodyPr>
          <a:lstStyle/>
          <a:p>
            <a:r>
              <a:rPr lang="es-PE" sz="2400" dirty="0" smtClean="0"/>
              <a:t> Continua.</a:t>
            </a:r>
            <a:endParaRPr lang="es-PE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4240492"/>
          </a:xfrm>
        </p:spPr>
        <p:txBody>
          <a:bodyPr>
            <a:normAutofit/>
          </a:bodyPr>
          <a:lstStyle/>
          <a:p>
            <a:pPr algn="just"/>
            <a:r>
              <a:rPr lang="es-PE" dirty="0" smtClean="0"/>
              <a:t>Males:</a:t>
            </a:r>
          </a:p>
          <a:p>
            <a:pPr algn="just"/>
            <a:r>
              <a:rPr lang="es-PE" dirty="0"/>
              <a:t> </a:t>
            </a:r>
            <a:r>
              <a:rPr lang="es-PE" dirty="0" smtClean="0"/>
              <a:t>- La Corrupción.</a:t>
            </a:r>
          </a:p>
          <a:p>
            <a:pPr algn="just"/>
            <a:r>
              <a:rPr lang="es-PE" dirty="0"/>
              <a:t> </a:t>
            </a:r>
            <a:r>
              <a:rPr lang="es-PE" dirty="0" smtClean="0"/>
              <a:t>- La Inseguridad Ciudadana.</a:t>
            </a:r>
          </a:p>
          <a:p>
            <a:pPr algn="just"/>
            <a:r>
              <a:rPr lang="es-PE" dirty="0" smtClean="0"/>
              <a:t>Soluciones:</a:t>
            </a:r>
          </a:p>
          <a:p>
            <a:pPr algn="just"/>
            <a:r>
              <a:rPr lang="es-PE" dirty="0"/>
              <a:t> </a:t>
            </a:r>
            <a:r>
              <a:rPr lang="es-PE" dirty="0" smtClean="0"/>
              <a:t>- Pensar.</a:t>
            </a:r>
          </a:p>
          <a:p>
            <a:pPr algn="just"/>
            <a:r>
              <a:rPr lang="es-PE" dirty="0"/>
              <a:t> </a:t>
            </a:r>
            <a:r>
              <a:rPr lang="es-PE" dirty="0" smtClean="0"/>
              <a:t>- Encontrar nuevos hábitos. </a:t>
            </a:r>
          </a:p>
          <a:p>
            <a:pPr marL="457200" indent="-457200" algn="just">
              <a:buFontTx/>
              <a:buChar char="-"/>
            </a:pPr>
            <a:r>
              <a:rPr lang="es-PE" dirty="0" smtClean="0"/>
              <a:t>Dialogar entre nosotros.</a:t>
            </a:r>
          </a:p>
          <a:p>
            <a:pPr marL="457200" indent="-457200" algn="just">
              <a:buFontTx/>
              <a:buChar char="-"/>
            </a:pPr>
            <a:r>
              <a:rPr lang="es-PE" dirty="0" smtClean="0"/>
              <a:t>Fortalecer la Democracia: Constitución, Dignidad y libertad son esencias.</a:t>
            </a:r>
          </a:p>
          <a:p>
            <a:pPr marL="457200" indent="-457200" algn="just">
              <a:buFontTx/>
              <a:buChar char="-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45522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348</TotalTime>
  <Words>517</Words>
  <Application>Microsoft Office PowerPoint</Application>
  <PresentationFormat>Presentación en pantalla (4:3)</PresentationFormat>
  <Paragraphs>57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Flujo</vt:lpstr>
      <vt:lpstr> “Razonamiento ético y Jurídico en la Administración Pública”</vt:lpstr>
      <vt:lpstr> Consideraciones Preliminares al tema:</vt:lpstr>
      <vt:lpstr>Continua: </vt:lpstr>
      <vt:lpstr> Continua</vt:lpstr>
      <vt:lpstr> Continua:</vt:lpstr>
      <vt:lpstr> Continua:</vt:lpstr>
      <vt:lpstr> Continua:</vt:lpstr>
      <vt:lpstr> Continua.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Reflexiones sobre Nuevo Código Procesal Penal</dc:title>
  <dc:creator>DR.MIGUEL</dc:creator>
  <cp:lastModifiedBy>cpracticante cpracticante</cp:lastModifiedBy>
  <cp:revision>29</cp:revision>
  <cp:lastPrinted>2018-09-25T21:23:27Z</cp:lastPrinted>
  <dcterms:created xsi:type="dcterms:W3CDTF">2011-06-03T22:11:38Z</dcterms:created>
  <dcterms:modified xsi:type="dcterms:W3CDTF">2018-09-26T13:38:37Z</dcterms:modified>
</cp:coreProperties>
</file>